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59" r:id="rId3"/>
    <p:sldId id="256" r:id="rId4"/>
    <p:sldId id="279" r:id="rId5"/>
    <p:sldId id="278" r:id="rId6"/>
    <p:sldId id="262" r:id="rId7"/>
    <p:sldId id="283" r:id="rId8"/>
    <p:sldId id="284" r:id="rId9"/>
    <p:sldId id="343" r:id="rId10"/>
    <p:sldId id="287" r:id="rId11"/>
    <p:sldId id="286" r:id="rId12"/>
    <p:sldId id="344" r:id="rId13"/>
    <p:sldId id="300" r:id="rId14"/>
    <p:sldId id="301" r:id="rId15"/>
    <p:sldId id="302" r:id="rId16"/>
    <p:sldId id="303" r:id="rId17"/>
    <p:sldId id="304" r:id="rId18"/>
    <p:sldId id="305" r:id="rId19"/>
    <p:sldId id="345" r:id="rId20"/>
    <p:sldId id="312" r:id="rId21"/>
    <p:sldId id="346" r:id="rId22"/>
    <p:sldId id="289" r:id="rId23"/>
    <p:sldId id="290" r:id="rId24"/>
    <p:sldId id="291" r:id="rId25"/>
    <p:sldId id="347" r:id="rId26"/>
    <p:sldId id="293" r:id="rId27"/>
    <p:sldId id="340" r:id="rId28"/>
    <p:sldId id="349" r:id="rId29"/>
    <p:sldId id="323" r:id="rId30"/>
    <p:sldId id="350" r:id="rId31"/>
    <p:sldId id="324" r:id="rId32"/>
    <p:sldId id="351" r:id="rId33"/>
    <p:sldId id="325" r:id="rId34"/>
    <p:sldId id="352" r:id="rId35"/>
    <p:sldId id="327" r:id="rId36"/>
    <p:sldId id="353" r:id="rId37"/>
    <p:sldId id="326" r:id="rId38"/>
    <p:sldId id="341" r:id="rId39"/>
    <p:sldId id="354" r:id="rId40"/>
    <p:sldId id="333" r:id="rId41"/>
    <p:sldId id="357" r:id="rId42"/>
    <p:sldId id="294" r:id="rId43"/>
    <p:sldId id="358" r:id="rId44"/>
    <p:sldId id="337" r:id="rId45"/>
    <p:sldId id="355" r:id="rId46"/>
    <p:sldId id="334" r:id="rId47"/>
    <p:sldId id="356" r:id="rId48"/>
    <p:sldId id="335" r:id="rId49"/>
    <p:sldId id="339" r:id="rId50"/>
    <p:sldId id="360" r:id="rId51"/>
    <p:sldId id="361" r:id="rId52"/>
    <p:sldId id="363" r:id="rId53"/>
    <p:sldId id="364" r:id="rId54"/>
    <p:sldId id="362" r:id="rId5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8648"/>
    <a:srgbClr val="07697E"/>
    <a:srgbClr val="CB7B34"/>
    <a:srgbClr val="44260B"/>
    <a:srgbClr val="EBD0B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0" autoAdjust="0"/>
    <p:restoredTop sz="94660"/>
  </p:normalViewPr>
  <p:slideViewPr>
    <p:cSldViewPr>
      <p:cViewPr>
        <p:scale>
          <a:sx n="70" d="100"/>
          <a:sy n="70" d="100"/>
        </p:scale>
        <p:origin x="-1878" y="-4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11/03/2015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11/03/2015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thocaven.cathy@orange.fr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ontour+Photo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11960" y="3284984"/>
            <a:ext cx="4690864" cy="1828800"/>
          </a:xfrm>
        </p:spPr>
        <p:txBody>
          <a:bodyPr>
            <a:normAutofit fontScale="92500"/>
          </a:bodyPr>
          <a:lstStyle/>
          <a:p>
            <a:pPr marL="431800" indent="-314325" algn="r">
              <a:buClrTx/>
              <a:buSzTx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410700" algn="l"/>
              </a:tabLst>
            </a:pPr>
            <a:r>
              <a:rPr lang="fr-FR" sz="2600" b="1" dirty="0" smtClean="0">
                <a:solidFill>
                  <a:srgbClr val="CB7B34"/>
                </a:solidFill>
                <a:cs typeface="Arial" charset="0"/>
              </a:rPr>
              <a:t>ÉCHANGE NORD SUD</a:t>
            </a:r>
          </a:p>
          <a:p>
            <a:pPr marL="431800" indent="-314325" algn="r">
              <a:buClrTx/>
              <a:buSzTx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410700" algn="l"/>
              </a:tabLst>
            </a:pPr>
            <a:r>
              <a:rPr lang="fr-FR" sz="1600" dirty="0" smtClean="0">
                <a:solidFill>
                  <a:srgbClr val="CB7B34"/>
                </a:solidFill>
              </a:rPr>
              <a:t>49 rue Théophile Gautier 33110 LE BOUSCAT</a:t>
            </a:r>
          </a:p>
          <a:p>
            <a:pPr marL="431800" indent="-314325" algn="r">
              <a:buClrTx/>
              <a:buSzTx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410700" algn="l"/>
              </a:tabLst>
            </a:pPr>
            <a:r>
              <a:rPr lang="fr-FR" sz="1600" dirty="0" smtClean="0">
                <a:solidFill>
                  <a:srgbClr val="CB7B34"/>
                </a:solidFill>
              </a:rPr>
              <a:t>5 Rue Marcel </a:t>
            </a:r>
            <a:r>
              <a:rPr lang="fr-FR" sz="1600" dirty="0" err="1" smtClean="0">
                <a:solidFill>
                  <a:srgbClr val="CB7B34"/>
                </a:solidFill>
              </a:rPr>
              <a:t>Bensac</a:t>
            </a:r>
            <a:r>
              <a:rPr lang="fr-FR" sz="1600" dirty="0" smtClean="0">
                <a:solidFill>
                  <a:srgbClr val="CB7B34"/>
                </a:solidFill>
              </a:rPr>
              <a:t> 33290 PAREMPUYRE</a:t>
            </a:r>
          </a:p>
          <a:p>
            <a:pPr marL="431800" indent="-314325" algn="r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410700" algn="l"/>
              </a:tabLst>
            </a:pPr>
            <a:r>
              <a:rPr lang="fr-FR" sz="1600" dirty="0" smtClean="0">
                <a:solidFill>
                  <a:srgbClr val="CB7B34"/>
                </a:solidFill>
              </a:rPr>
              <a:t>05 56 35 16 92 / 06 43 89 75 56</a:t>
            </a:r>
          </a:p>
          <a:p>
            <a:pPr marL="431800" indent="-314325" algn="r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410700" algn="l"/>
              </a:tabLst>
            </a:pPr>
            <a:r>
              <a:rPr lang="fr-FR" sz="1600" dirty="0" smtClean="0">
                <a:solidFill>
                  <a:srgbClr val="FF9966"/>
                </a:solidFill>
                <a:hlinkClick r:id="rId3"/>
              </a:rPr>
              <a:t>thocaven.cathy@orange.fr</a:t>
            </a:r>
          </a:p>
          <a:p>
            <a:pPr marL="431800" indent="-314325" algn="r">
              <a:lnSpc>
                <a:spcPct val="100000"/>
              </a:lnSpc>
              <a:spcAft>
                <a:spcPct val="0"/>
              </a:spcAft>
              <a:buClrTx/>
              <a:buSzTx/>
              <a:buFontTx/>
              <a:buNone/>
              <a:tabLst>
                <a:tab pos="431800" algn="l"/>
                <a:tab pos="536575" algn="l"/>
                <a:tab pos="985838" algn="l"/>
                <a:tab pos="1435100" algn="l"/>
                <a:tab pos="1884363" algn="l"/>
                <a:tab pos="2333625" algn="l"/>
                <a:tab pos="2782888" algn="l"/>
                <a:tab pos="3232150" algn="l"/>
                <a:tab pos="3681413" algn="l"/>
                <a:tab pos="4130675" algn="l"/>
                <a:tab pos="4579938" algn="l"/>
                <a:tab pos="5029200" algn="l"/>
                <a:tab pos="5478463" algn="l"/>
                <a:tab pos="5927725" algn="l"/>
                <a:tab pos="6376988" algn="l"/>
                <a:tab pos="6826250" algn="l"/>
                <a:tab pos="7275513" algn="l"/>
                <a:tab pos="7724775" algn="l"/>
                <a:tab pos="8174038" algn="l"/>
                <a:tab pos="8623300" algn="l"/>
                <a:tab pos="9072563" algn="l"/>
                <a:tab pos="9410700" algn="l"/>
              </a:tabLst>
            </a:pPr>
            <a:r>
              <a:rPr lang="fr-FR" sz="1600" dirty="0" smtClean="0">
                <a:solidFill>
                  <a:srgbClr val="CB7B34"/>
                </a:solidFill>
              </a:rPr>
              <a:t>http://www.everyoneweb.fr/echangenordsudgironde</a:t>
            </a:r>
            <a:endParaRPr lang="fr-FR" sz="1600" dirty="0">
              <a:solidFill>
                <a:srgbClr val="CB7B34"/>
              </a:solidFill>
            </a:endParaRPr>
          </a:p>
        </p:txBody>
      </p:sp>
      <p:sp>
        <p:nvSpPr>
          <p:cNvPr id="6" name="Titre 21"/>
          <p:cNvSpPr txBox="1">
            <a:spLocks/>
          </p:cNvSpPr>
          <p:nvPr/>
        </p:nvSpPr>
        <p:spPr>
          <a:xfrm>
            <a:off x="4499992" y="260648"/>
            <a:ext cx="4392488" cy="1944216"/>
          </a:xfrm>
          <a:prstGeom prst="roundRect">
            <a:avLst/>
          </a:prstGeom>
          <a:solidFill>
            <a:srgbClr val="07697E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</a:pPr>
            <a:r>
              <a:rPr kumimoji="0" lang="fr-FR" sz="54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ASSEMBLÉE</a:t>
            </a:r>
            <a:r>
              <a:rPr kumimoji="0" lang="fr-FR" sz="54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G</a:t>
            </a:r>
            <a:r>
              <a:rPr lang="fr-F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É</a:t>
            </a:r>
            <a:r>
              <a:rPr kumimoji="0" lang="fr-FR" sz="54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N</a:t>
            </a:r>
            <a:r>
              <a:rPr lang="fr-F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É</a:t>
            </a:r>
            <a:r>
              <a:rPr kumimoji="0" lang="fr-FR" sz="54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RALE</a:t>
            </a:r>
            <a:endParaRPr kumimoji="0" lang="fr-FR" sz="5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/>
          <a:lstStyle/>
          <a:p>
            <a:r>
              <a:rPr lang="fr-FR" dirty="0" smtClean="0">
                <a:solidFill>
                  <a:srgbClr val="07697E"/>
                </a:solidFill>
                <a:latin typeface="Century Gothic" pitchFamily="34" charset="0"/>
              </a:rPr>
              <a:t>Le Bouscat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628800"/>
            <a:ext cx="2376264" cy="2304256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Animations </a:t>
            </a:r>
          </a:p>
          <a:p>
            <a:pPr marL="180975" indent="-180975"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Poêles économes Fours solaires</a:t>
            </a:r>
          </a:p>
          <a:p>
            <a:pPr marL="180975" indent="-180975"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Pâtés végétaux</a:t>
            </a:r>
          </a:p>
          <a:p>
            <a:pPr marL="180975" indent="-3175">
              <a:buNone/>
            </a:pPr>
            <a:r>
              <a:rPr lang="fr-FR" sz="2000" dirty="0" err="1" smtClean="0">
                <a:solidFill>
                  <a:schemeClr val="bg1"/>
                </a:solidFill>
              </a:rPr>
              <a:t>Vermicompost</a:t>
            </a:r>
            <a:endParaRPr lang="fr-FR" sz="2000" dirty="0" smtClean="0">
              <a:solidFill>
                <a:schemeClr val="bg1"/>
              </a:solidFill>
            </a:endParaRPr>
          </a:p>
          <a:p>
            <a:pPr marL="180975" indent="-3175"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Hôtels à </a:t>
            </a:r>
            <a:r>
              <a:rPr lang="fr-FR" sz="2000" dirty="0" err="1" smtClean="0">
                <a:solidFill>
                  <a:schemeClr val="bg1"/>
                </a:solidFill>
              </a:rPr>
              <a:t>instectes</a:t>
            </a:r>
            <a:endParaRPr lang="fr-FR" sz="2000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39552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3779912" y="1268760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339752" y="3212976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4932040" y="3212976"/>
            <a:ext cx="3240000" cy="3240360"/>
          </a:xfrm>
          <a:prstGeom prst="ellipse">
            <a:avLst/>
          </a:prstGeom>
          <a:solidFill>
            <a:srgbClr val="07697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628800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3356992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9" name="Image 38" descr="20141115_203509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356992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556792"/>
            <a:ext cx="2880320" cy="2232248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Animations </a:t>
            </a:r>
          </a:p>
          <a:p>
            <a:pPr marL="180975" indent="-180975"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Exposition de </a:t>
            </a:r>
            <a:r>
              <a:rPr lang="fr-FR" sz="2000" dirty="0" smtClean="0">
                <a:solidFill>
                  <a:schemeClr val="bg1"/>
                </a:solidFill>
              </a:rPr>
              <a:t>légumes</a:t>
            </a:r>
            <a:endParaRPr lang="fr-FR" sz="2000" dirty="0" smtClean="0">
              <a:solidFill>
                <a:schemeClr val="bg1"/>
              </a:solidFill>
            </a:endParaRPr>
          </a:p>
          <a:p>
            <a:pPr marL="180975" indent="-180975"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</a:t>
            </a:r>
            <a:r>
              <a:rPr lang="fr-FR" sz="2000" dirty="0" smtClean="0">
                <a:solidFill>
                  <a:schemeClr val="bg1"/>
                </a:solidFill>
              </a:rPr>
              <a:t>Épouvantails</a:t>
            </a:r>
            <a:endParaRPr lang="fr-FR" sz="2000" dirty="0" smtClean="0">
              <a:solidFill>
                <a:schemeClr val="bg1"/>
              </a:solidFill>
            </a:endParaRPr>
          </a:p>
          <a:p>
            <a:pPr marL="180975" indent="-3175"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Ateliers bonhommes en </a:t>
            </a:r>
            <a:r>
              <a:rPr lang="fr-FR" sz="2000" dirty="0" smtClean="0">
                <a:solidFill>
                  <a:schemeClr val="bg1"/>
                </a:solidFill>
              </a:rPr>
              <a:t>légumes</a:t>
            </a:r>
            <a:endParaRPr lang="fr-FR" sz="2000" dirty="0" smtClean="0">
              <a:solidFill>
                <a:schemeClr val="bg1"/>
              </a:solidFill>
            </a:endParaRPr>
          </a:p>
          <a:p>
            <a:pPr marL="180975" indent="-3175"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Prends-en de la graine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/>
          <a:lstStyle/>
          <a:p>
            <a:r>
              <a:rPr lang="fr-FR" dirty="0" err="1" smtClean="0">
                <a:solidFill>
                  <a:srgbClr val="07697E"/>
                </a:solidFill>
                <a:latin typeface="Century Gothic" pitchFamily="34" charset="0"/>
              </a:rPr>
              <a:t>Parempuyre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39552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4499992" y="1412776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3059832" y="3356992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5652120" y="3356992"/>
            <a:ext cx="3240000" cy="3240360"/>
          </a:xfrm>
          <a:prstGeom prst="ellipse">
            <a:avLst/>
          </a:prstGeom>
          <a:solidFill>
            <a:srgbClr val="07697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772816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3501008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9" name="Image 38" descr="20141115_203509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3573016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gue 3"/>
          <p:cNvSpPr/>
          <p:nvPr/>
        </p:nvSpPr>
        <p:spPr>
          <a:xfrm>
            <a:off x="0" y="2492896"/>
            <a:ext cx="9144000" cy="5085184"/>
          </a:xfrm>
          <a:prstGeom prst="wave">
            <a:avLst>
              <a:gd name="adj1" fmla="val 13225"/>
              <a:gd name="adj2" fmla="val 9"/>
            </a:avLst>
          </a:prstGeom>
          <a:solidFill>
            <a:srgbClr val="44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03848" y="4293096"/>
            <a:ext cx="5616624" cy="720080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fr-FR" sz="3600" b="1" dirty="0" smtClean="0">
                <a:solidFill>
                  <a:schemeClr val="bg1"/>
                </a:solidFill>
                <a:effectLst>
                  <a:outerShdw blurRad="60007" dist="1003300" dir="4740000" sx="200000" sy="200000" kx="-800400" algn="bl" rotWithShape="0">
                    <a:schemeClr val="bg1">
                      <a:alpha val="5000"/>
                    </a:schemeClr>
                  </a:outerShdw>
                </a:effectLst>
              </a:rPr>
              <a:t>Animations scolaires</a:t>
            </a:r>
            <a:endParaRPr lang="fr-FR" sz="3600" dirty="0" smtClean="0"/>
          </a:p>
          <a:p>
            <a:endParaRPr lang="fr-FR" sz="3600" dirty="0" smtClean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Image 4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708920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Parenthèses 6"/>
          <p:cNvSpPr/>
          <p:nvPr/>
        </p:nvSpPr>
        <p:spPr>
          <a:xfrm>
            <a:off x="4499992" y="476672"/>
            <a:ext cx="4392488" cy="1080120"/>
          </a:xfrm>
          <a:prstGeom prst="bracketPair">
            <a:avLst/>
          </a:prstGeom>
          <a:ln w="28575">
            <a:solidFill>
              <a:srgbClr val="07697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FR" sz="2400" dirty="0" err="1" smtClean="0">
                <a:solidFill>
                  <a:srgbClr val="CB7B34"/>
                </a:solidFill>
              </a:rPr>
              <a:t>Arsac</a:t>
            </a:r>
            <a:r>
              <a:rPr lang="fr-FR" sz="2400" dirty="0" smtClean="0">
                <a:solidFill>
                  <a:srgbClr val="CB7B34"/>
                </a:solidFill>
              </a:rPr>
              <a:t>, Bordeaux, </a:t>
            </a:r>
            <a:r>
              <a:rPr lang="fr-FR" sz="2400" dirty="0" err="1" smtClean="0">
                <a:solidFill>
                  <a:srgbClr val="CB7B34"/>
                </a:solidFill>
              </a:rPr>
              <a:t>Parempuyre</a:t>
            </a:r>
            <a:r>
              <a:rPr lang="fr-FR" sz="2400" dirty="0" smtClean="0">
                <a:solidFill>
                  <a:srgbClr val="CB7B34"/>
                </a:solidFill>
              </a:rPr>
              <a:t>, </a:t>
            </a:r>
            <a:r>
              <a:rPr lang="fr-FR" sz="2400" dirty="0" err="1" smtClean="0">
                <a:solidFill>
                  <a:srgbClr val="CB7B34"/>
                </a:solidFill>
              </a:rPr>
              <a:t>Pugnac</a:t>
            </a:r>
            <a:r>
              <a:rPr lang="fr-FR" sz="2400" dirty="0" smtClean="0">
                <a:solidFill>
                  <a:srgbClr val="CB7B34"/>
                </a:solidFill>
              </a:rPr>
              <a:t>, </a:t>
            </a:r>
            <a:r>
              <a:rPr lang="fr-FR" sz="2400" dirty="0" err="1" smtClean="0">
                <a:solidFill>
                  <a:srgbClr val="CB7B34"/>
                </a:solidFill>
              </a:rPr>
              <a:t>Reignac</a:t>
            </a:r>
            <a:r>
              <a:rPr lang="fr-FR" sz="2400" dirty="0" smtClean="0">
                <a:solidFill>
                  <a:srgbClr val="CB7B34"/>
                </a:solidFill>
              </a:rPr>
              <a:t>, Le </a:t>
            </a:r>
            <a:r>
              <a:rPr lang="fr-FR" sz="2400" dirty="0" err="1" smtClean="0">
                <a:solidFill>
                  <a:srgbClr val="CB7B34"/>
                </a:solidFill>
              </a:rPr>
              <a:t>Taillan</a:t>
            </a:r>
            <a:r>
              <a:rPr lang="fr-FR" sz="2400" dirty="0" smtClean="0">
                <a:solidFill>
                  <a:srgbClr val="CB7B34"/>
                </a:solidFill>
              </a:rPr>
              <a:t>, Bègles</a:t>
            </a:r>
            <a:endParaRPr lang="fr-FR" sz="2400" dirty="0">
              <a:solidFill>
                <a:srgbClr val="CB7B34"/>
              </a:solidFill>
            </a:endParaRPr>
          </a:p>
        </p:txBody>
      </p:sp>
      <p:sp>
        <p:nvSpPr>
          <p:cNvPr id="10" name="Vague 9"/>
          <p:cNvSpPr/>
          <p:nvPr/>
        </p:nvSpPr>
        <p:spPr>
          <a:xfrm rot="20635344" flipV="1">
            <a:off x="5492647" y="2297566"/>
            <a:ext cx="5799506" cy="1173754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7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Vague 29"/>
          <p:cNvSpPr/>
          <p:nvPr/>
        </p:nvSpPr>
        <p:spPr>
          <a:xfrm rot="20024489" flipV="1">
            <a:off x="5443933" y="2308007"/>
            <a:ext cx="4178961" cy="444675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8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-180528" y="2132856"/>
            <a:ext cx="4536504" cy="1143000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r>
              <a:rPr lang="fr-FR" sz="6000" b="1" spc="150" dirty="0" smtClean="0">
                <a:ln w="11430">
                  <a:noFill/>
                </a:ln>
                <a:solidFill>
                  <a:srgbClr val="07697E"/>
                </a:solidFill>
                <a:effectLst/>
                <a:latin typeface="Century Gothic" pitchFamily="34" charset="0"/>
              </a:rPr>
              <a:t>GIRONDE</a:t>
            </a:r>
            <a:endParaRPr lang="fr-FR" sz="6000" b="1" spc="150" dirty="0">
              <a:ln w="11430">
                <a:noFill/>
              </a:ln>
              <a:solidFill>
                <a:srgbClr val="07697E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/>
          <a:lstStyle/>
          <a:p>
            <a:r>
              <a:rPr lang="fr-FR" dirty="0" err="1" smtClean="0">
                <a:solidFill>
                  <a:srgbClr val="07697E"/>
                </a:solidFill>
                <a:latin typeface="Century Gothic" pitchFamily="34" charset="0"/>
              </a:rPr>
              <a:t>Arsac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700808"/>
            <a:ext cx="2736304" cy="2664296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Animation « Les droits essentiels »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Formation ambassadrices ENS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Projection de documentaire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Jeu de la ficelle</a:t>
            </a:r>
          </a:p>
          <a:p>
            <a:pPr>
              <a:buNone/>
            </a:pPr>
            <a:endParaRPr lang="fr-FR" sz="2000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39552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4572000" y="1412776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3131840" y="3356992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5724128" y="3356992"/>
            <a:ext cx="3240000" cy="3240360"/>
          </a:xfrm>
          <a:prstGeom prst="ellipse">
            <a:avLst/>
          </a:prstGeom>
          <a:solidFill>
            <a:srgbClr val="07697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772816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9" name="Image 38" descr="20141115_203509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501008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3573016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/>
          <a:lstStyle/>
          <a:p>
            <a:r>
              <a:rPr lang="fr-FR" dirty="0" smtClean="0">
                <a:solidFill>
                  <a:srgbClr val="07697E"/>
                </a:solidFill>
                <a:latin typeface="Century Gothic" pitchFamily="34" charset="0"/>
              </a:rPr>
              <a:t>Bordeaux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7584" y="1628800"/>
            <a:ext cx="2376264" cy="1440160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Animations péri-éducatives :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« Citoyens d’un même monde ? »</a:t>
            </a:r>
          </a:p>
          <a:p>
            <a:pPr>
              <a:buNone/>
            </a:pPr>
            <a:endParaRPr lang="fr-FR" sz="2000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39552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3779912" y="1268760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339752" y="3212976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4932040" y="3212976"/>
            <a:ext cx="3240000" cy="3240360"/>
          </a:xfrm>
          <a:prstGeom prst="ellipse">
            <a:avLst/>
          </a:prstGeom>
          <a:solidFill>
            <a:srgbClr val="07697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628800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3356992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9" name="Image 38" descr="20141115_203509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3429000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Contour 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412776"/>
            <a:ext cx="7621064" cy="57157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/>
          <a:lstStyle/>
          <a:p>
            <a:r>
              <a:rPr lang="fr-FR" dirty="0" err="1" smtClean="0">
                <a:solidFill>
                  <a:srgbClr val="07697E"/>
                </a:solidFill>
                <a:latin typeface="Century Gothic" pitchFamily="34" charset="0"/>
              </a:rPr>
              <a:t>Parempuyre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92080" y="1772816"/>
            <a:ext cx="2880320" cy="3384376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Animations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Les gouters solidaires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Un challenge potager scolaire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APC jardinage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Environnement de l’écolier au Sénégal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Journal voyageur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Journal de l’école</a:t>
            </a:r>
          </a:p>
          <a:p>
            <a:pPr>
              <a:buNone/>
            </a:pPr>
            <a:endParaRPr lang="fr-FR" sz="2000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39552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/>
          <a:lstStyle/>
          <a:p>
            <a:r>
              <a:rPr lang="fr-FR" dirty="0" err="1" smtClean="0">
                <a:solidFill>
                  <a:srgbClr val="07697E"/>
                </a:solidFill>
                <a:latin typeface="Century Gothic" pitchFamily="34" charset="0"/>
              </a:rPr>
              <a:t>Pugnac</a:t>
            </a:r>
            <a:r>
              <a:rPr lang="fr-FR" dirty="0" smtClean="0">
                <a:solidFill>
                  <a:srgbClr val="07697E"/>
                </a:solidFill>
                <a:latin typeface="Century Gothic" pitchFamily="34" charset="0"/>
              </a:rPr>
              <a:t> / </a:t>
            </a:r>
            <a:r>
              <a:rPr lang="fr-FR" dirty="0" err="1" smtClean="0">
                <a:solidFill>
                  <a:srgbClr val="07697E"/>
                </a:solidFill>
                <a:latin typeface="Century Gothic" pitchFamily="34" charset="0"/>
              </a:rPr>
              <a:t>Reignac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628800"/>
            <a:ext cx="3096344" cy="2880320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Animations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Gaspillage alimentaire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Conditions de travail au Sud, consommation au Nord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Agriculture familiale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Agriculture alternative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Création d’un film</a:t>
            </a:r>
          </a:p>
          <a:p>
            <a:pPr>
              <a:buNone/>
            </a:pPr>
            <a:endParaRPr lang="fr-FR" sz="2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fr-FR" sz="2000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39552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5724128" y="1340768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3419872" y="3356992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8144" y="1700808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3501008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/>
          <a:lstStyle/>
          <a:p>
            <a:r>
              <a:rPr lang="fr-FR" dirty="0" smtClean="0">
                <a:solidFill>
                  <a:srgbClr val="07697E"/>
                </a:solidFill>
                <a:latin typeface="Century Gothic" pitchFamily="34" charset="0"/>
              </a:rPr>
              <a:t>Le </a:t>
            </a:r>
            <a:r>
              <a:rPr lang="fr-FR" dirty="0" err="1" smtClean="0">
                <a:solidFill>
                  <a:srgbClr val="07697E"/>
                </a:solidFill>
                <a:latin typeface="Century Gothic" pitchFamily="34" charset="0"/>
              </a:rPr>
              <a:t>Taillan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772816"/>
            <a:ext cx="3024336" cy="1224136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Animations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Gaspillage alimentaire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</a:t>
            </a:r>
            <a:r>
              <a:rPr lang="fr-FR" sz="2000" dirty="0" err="1" smtClean="0">
                <a:solidFill>
                  <a:schemeClr val="bg1"/>
                </a:solidFill>
              </a:rPr>
              <a:t>Gachimètre</a:t>
            </a:r>
            <a:r>
              <a:rPr lang="fr-FR" sz="2000" dirty="0" smtClean="0">
                <a:solidFill>
                  <a:schemeClr val="bg1"/>
                </a:solidFill>
              </a:rPr>
              <a:t> du pain</a:t>
            </a:r>
          </a:p>
          <a:p>
            <a:pPr>
              <a:buNone/>
            </a:pPr>
            <a:endParaRPr lang="fr-FR" sz="2000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39552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4788024" y="1700808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/>
          <p:cNvSpPr/>
          <p:nvPr/>
        </p:nvSpPr>
        <p:spPr>
          <a:xfrm>
            <a:off x="2267744" y="3356992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2060848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3501008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Contour 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412776"/>
            <a:ext cx="7621064" cy="57157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/>
          <a:lstStyle/>
          <a:p>
            <a:r>
              <a:rPr lang="fr-FR" dirty="0" smtClean="0">
                <a:solidFill>
                  <a:srgbClr val="07697E"/>
                </a:solidFill>
                <a:latin typeface="Century Gothic" pitchFamily="34" charset="0"/>
              </a:rPr>
              <a:t>Bègles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64088" y="2708920"/>
            <a:ext cx="2664296" cy="864096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Animations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Forum de l’engagement</a:t>
            </a:r>
          </a:p>
          <a:p>
            <a:pPr>
              <a:buNone/>
            </a:pPr>
            <a:endParaRPr lang="fr-FR" sz="2000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39552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gue 3"/>
          <p:cNvSpPr/>
          <p:nvPr/>
        </p:nvSpPr>
        <p:spPr>
          <a:xfrm>
            <a:off x="0" y="2492896"/>
            <a:ext cx="9144000" cy="5085184"/>
          </a:xfrm>
          <a:prstGeom prst="wave">
            <a:avLst>
              <a:gd name="adj1" fmla="val 13225"/>
              <a:gd name="adj2" fmla="val 9"/>
            </a:avLst>
          </a:prstGeom>
          <a:solidFill>
            <a:srgbClr val="44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03848" y="4293096"/>
            <a:ext cx="5616624" cy="720080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fr-FR" sz="3600" b="1" dirty="0" smtClean="0">
                <a:solidFill>
                  <a:schemeClr val="bg1"/>
                </a:solidFill>
                <a:effectLst>
                  <a:outerShdw blurRad="60007" dist="1003300" dir="4740000" sx="200000" sy="200000" kx="-800400" algn="bl" rotWithShape="0">
                    <a:schemeClr val="bg1">
                      <a:alpha val="5000"/>
                    </a:schemeClr>
                  </a:outerShdw>
                </a:effectLst>
              </a:rPr>
              <a:t>Forum des associations</a:t>
            </a:r>
            <a:endParaRPr lang="fr-FR" sz="3600" dirty="0" smtClean="0"/>
          </a:p>
          <a:p>
            <a:endParaRPr lang="fr-FR" sz="3600" dirty="0" smtClean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Image 4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780928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Parenthèses 6"/>
          <p:cNvSpPr/>
          <p:nvPr/>
        </p:nvSpPr>
        <p:spPr>
          <a:xfrm>
            <a:off x="4499992" y="476672"/>
            <a:ext cx="4392488" cy="1080120"/>
          </a:xfrm>
          <a:prstGeom prst="bracketPair">
            <a:avLst/>
          </a:prstGeom>
          <a:ln w="28575">
            <a:solidFill>
              <a:srgbClr val="07697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CB7B34"/>
                </a:solidFill>
              </a:rPr>
              <a:t>Lycée </a:t>
            </a:r>
            <a:r>
              <a:rPr lang="fr-FR" sz="2400" dirty="0" err="1" smtClean="0">
                <a:solidFill>
                  <a:srgbClr val="CB7B34"/>
                </a:solidFill>
              </a:rPr>
              <a:t>Valclav</a:t>
            </a:r>
            <a:r>
              <a:rPr lang="fr-FR" sz="2400" dirty="0" smtClean="0">
                <a:solidFill>
                  <a:srgbClr val="CB7B34"/>
                </a:solidFill>
              </a:rPr>
              <a:t> Havel (Bègles), </a:t>
            </a:r>
            <a:r>
              <a:rPr lang="fr-FR" sz="2400" dirty="0" err="1" smtClean="0">
                <a:solidFill>
                  <a:srgbClr val="CB7B34"/>
                </a:solidFill>
              </a:rPr>
              <a:t>Parempuyre</a:t>
            </a:r>
            <a:r>
              <a:rPr lang="fr-FR" sz="2400" dirty="0" smtClean="0">
                <a:solidFill>
                  <a:srgbClr val="CB7B34"/>
                </a:solidFill>
              </a:rPr>
              <a:t>, </a:t>
            </a:r>
            <a:r>
              <a:rPr lang="fr-FR" sz="2400" dirty="0" err="1" smtClean="0">
                <a:solidFill>
                  <a:srgbClr val="CB7B34"/>
                </a:solidFill>
              </a:rPr>
              <a:t>Arsac</a:t>
            </a:r>
            <a:r>
              <a:rPr lang="fr-FR" sz="2400" dirty="0" smtClean="0">
                <a:solidFill>
                  <a:srgbClr val="CB7B34"/>
                </a:solidFill>
              </a:rPr>
              <a:t>, Le Bouscat, Blanquefort  </a:t>
            </a:r>
            <a:endParaRPr lang="fr-FR" sz="2400" dirty="0">
              <a:solidFill>
                <a:srgbClr val="CB7B34"/>
              </a:solidFill>
            </a:endParaRPr>
          </a:p>
        </p:txBody>
      </p:sp>
      <p:sp>
        <p:nvSpPr>
          <p:cNvPr id="10" name="Vague 9"/>
          <p:cNvSpPr/>
          <p:nvPr/>
        </p:nvSpPr>
        <p:spPr>
          <a:xfrm rot="20635344" flipV="1">
            <a:off x="5492647" y="2297566"/>
            <a:ext cx="5799506" cy="1173754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7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Vague 29"/>
          <p:cNvSpPr/>
          <p:nvPr/>
        </p:nvSpPr>
        <p:spPr>
          <a:xfrm rot="20024489" flipV="1">
            <a:off x="5443933" y="2308007"/>
            <a:ext cx="4178961" cy="444675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8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-180528" y="2132856"/>
            <a:ext cx="4536504" cy="1143000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r>
              <a:rPr lang="fr-FR" sz="6000" b="1" spc="150" dirty="0" smtClean="0">
                <a:ln w="11430">
                  <a:noFill/>
                </a:ln>
                <a:solidFill>
                  <a:srgbClr val="07697E"/>
                </a:solidFill>
                <a:effectLst/>
                <a:latin typeface="Century Gothic" pitchFamily="34" charset="0"/>
              </a:rPr>
              <a:t>GIRONDE</a:t>
            </a:r>
            <a:endParaRPr lang="fr-FR" sz="6000" b="1" spc="150" dirty="0">
              <a:ln w="11430">
                <a:noFill/>
              </a:ln>
              <a:solidFill>
                <a:srgbClr val="07697E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 descr="Contour+Photo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Larme 29"/>
          <p:cNvSpPr/>
          <p:nvPr/>
        </p:nvSpPr>
        <p:spPr>
          <a:xfrm>
            <a:off x="5076056" y="260648"/>
            <a:ext cx="3816424" cy="3672408"/>
          </a:xfrm>
          <a:prstGeom prst="teardrop">
            <a:avLst/>
          </a:prstGeom>
          <a:solidFill>
            <a:srgbClr val="076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Sous-titre 2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2" name="Titre 21"/>
          <p:cNvSpPr>
            <a:spLocks noGrp="1"/>
          </p:cNvSpPr>
          <p:nvPr>
            <p:ph type="ctrTitle"/>
          </p:nvPr>
        </p:nvSpPr>
        <p:spPr>
          <a:xfrm>
            <a:off x="5076056" y="260648"/>
            <a:ext cx="3816424" cy="3672408"/>
          </a:xfrm>
        </p:spPr>
        <p:txBody>
          <a:bodyPr>
            <a:normAutofit/>
          </a:bodyPr>
          <a:lstStyle/>
          <a:p>
            <a:r>
              <a:rPr lang="fr-F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Rapport moral</a:t>
            </a:r>
            <a:br>
              <a:rPr lang="fr-F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fr-F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2015</a:t>
            </a:r>
            <a:endParaRPr lang="fr-FR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/>
          <a:lstStyle/>
          <a:p>
            <a:r>
              <a:rPr lang="fr-FR" dirty="0" smtClean="0">
                <a:solidFill>
                  <a:srgbClr val="07697E"/>
                </a:solidFill>
                <a:latin typeface="Century Gothic" pitchFamily="34" charset="0"/>
              </a:rPr>
              <a:t>Forums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39552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4860032" y="1628800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9</a:t>
            </a:r>
          </a:p>
          <a:p>
            <a:pPr algn="ctr"/>
            <a:endParaRPr lang="fr-FR" dirty="0"/>
          </a:p>
        </p:txBody>
      </p:sp>
      <p:sp>
        <p:nvSpPr>
          <p:cNvPr id="36" name="Ellipse 35"/>
          <p:cNvSpPr/>
          <p:nvPr/>
        </p:nvSpPr>
        <p:spPr>
          <a:xfrm>
            <a:off x="971600" y="2780928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9</a:t>
            </a:r>
            <a:endParaRPr lang="fr-FR" dirty="0"/>
          </a:p>
        </p:txBody>
      </p:sp>
      <p:pic>
        <p:nvPicPr>
          <p:cNvPr id="34" name="Image 33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4048" y="1916832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2996952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gue 3"/>
          <p:cNvSpPr/>
          <p:nvPr/>
        </p:nvSpPr>
        <p:spPr>
          <a:xfrm>
            <a:off x="0" y="2492896"/>
            <a:ext cx="9144000" cy="5085184"/>
          </a:xfrm>
          <a:prstGeom prst="wave">
            <a:avLst>
              <a:gd name="adj1" fmla="val 13225"/>
              <a:gd name="adj2" fmla="val 9"/>
            </a:avLst>
          </a:prstGeom>
          <a:solidFill>
            <a:srgbClr val="44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03848" y="4293096"/>
            <a:ext cx="5616624" cy="720080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fr-FR" sz="3600" b="1" dirty="0" err="1" smtClean="0">
                <a:solidFill>
                  <a:schemeClr val="bg1"/>
                </a:solidFill>
                <a:effectLst>
                  <a:outerShdw blurRad="60007" dist="1003300" dir="4740000" sx="200000" sy="200000" kx="-800400" algn="bl" rotWithShape="0">
                    <a:schemeClr val="bg1">
                      <a:alpha val="5000"/>
                    </a:schemeClr>
                  </a:outerShdw>
                </a:effectLst>
              </a:rPr>
              <a:t>Alimenterre</a:t>
            </a:r>
            <a:endParaRPr lang="fr-FR" sz="3600" dirty="0" smtClean="0"/>
          </a:p>
          <a:p>
            <a:endParaRPr lang="fr-FR" sz="3600" dirty="0" smtClean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Image 4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852936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Parenthèses 6"/>
          <p:cNvSpPr/>
          <p:nvPr/>
        </p:nvSpPr>
        <p:spPr>
          <a:xfrm>
            <a:off x="4499992" y="332656"/>
            <a:ext cx="4392488" cy="1368152"/>
          </a:xfrm>
          <a:prstGeom prst="bracketPair">
            <a:avLst/>
          </a:prstGeom>
          <a:ln w="28575">
            <a:solidFill>
              <a:srgbClr val="07697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CB7B34"/>
                </a:solidFill>
              </a:rPr>
              <a:t>Festival </a:t>
            </a:r>
            <a:r>
              <a:rPr lang="fr-FR" sz="2400" dirty="0" err="1" smtClean="0">
                <a:solidFill>
                  <a:srgbClr val="CB7B34"/>
                </a:solidFill>
              </a:rPr>
              <a:t>Alimenterre</a:t>
            </a:r>
            <a:r>
              <a:rPr lang="fr-FR" sz="2400" dirty="0" smtClean="0">
                <a:solidFill>
                  <a:srgbClr val="CB7B34"/>
                </a:solidFill>
              </a:rPr>
              <a:t>,</a:t>
            </a:r>
          </a:p>
          <a:p>
            <a:pPr algn="ctr"/>
            <a:r>
              <a:rPr lang="fr-FR" sz="2400" dirty="0" err="1" smtClean="0">
                <a:solidFill>
                  <a:srgbClr val="CB7B34"/>
                </a:solidFill>
              </a:rPr>
              <a:t>Alternatiba</a:t>
            </a:r>
            <a:r>
              <a:rPr lang="fr-FR" sz="2400" dirty="0" smtClean="0">
                <a:solidFill>
                  <a:srgbClr val="CB7B34"/>
                </a:solidFill>
              </a:rPr>
              <a:t>,</a:t>
            </a:r>
          </a:p>
          <a:p>
            <a:pPr algn="ctr"/>
            <a:r>
              <a:rPr lang="fr-FR" sz="2400" dirty="0" smtClean="0">
                <a:solidFill>
                  <a:srgbClr val="CB7B34"/>
                </a:solidFill>
              </a:rPr>
              <a:t>Semaine de la Solidarité Internationale</a:t>
            </a:r>
            <a:endParaRPr lang="fr-FR" sz="2400" dirty="0">
              <a:solidFill>
                <a:srgbClr val="CB7B34"/>
              </a:solidFill>
            </a:endParaRPr>
          </a:p>
        </p:txBody>
      </p:sp>
      <p:sp>
        <p:nvSpPr>
          <p:cNvPr id="10" name="Vague 9"/>
          <p:cNvSpPr/>
          <p:nvPr/>
        </p:nvSpPr>
        <p:spPr>
          <a:xfrm rot="20635344" flipV="1">
            <a:off x="5492647" y="2297566"/>
            <a:ext cx="5799506" cy="1173754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7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Vague 29"/>
          <p:cNvSpPr/>
          <p:nvPr/>
        </p:nvSpPr>
        <p:spPr>
          <a:xfrm rot="20024489" flipV="1">
            <a:off x="5443933" y="2308007"/>
            <a:ext cx="4178961" cy="444675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8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-180528" y="2132856"/>
            <a:ext cx="4536504" cy="1143000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r>
              <a:rPr lang="fr-FR" sz="6000" b="1" spc="150" dirty="0" smtClean="0">
                <a:ln w="11430">
                  <a:noFill/>
                </a:ln>
                <a:solidFill>
                  <a:srgbClr val="07697E"/>
                </a:solidFill>
                <a:effectLst/>
                <a:latin typeface="Century Gothic" pitchFamily="34" charset="0"/>
              </a:rPr>
              <a:t>GIRONDE</a:t>
            </a:r>
            <a:endParaRPr lang="fr-FR" sz="6000" b="1" spc="150" dirty="0">
              <a:ln w="11430">
                <a:noFill/>
              </a:ln>
              <a:solidFill>
                <a:srgbClr val="07697E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/>
          <a:lstStyle/>
          <a:p>
            <a:r>
              <a:rPr lang="fr-FR" dirty="0" smtClean="0">
                <a:solidFill>
                  <a:srgbClr val="07697E"/>
                </a:solidFill>
                <a:latin typeface="Century Gothic" pitchFamily="34" charset="0"/>
              </a:rPr>
              <a:t>Festival </a:t>
            </a:r>
            <a:r>
              <a:rPr lang="fr-FR" dirty="0" err="1" smtClean="0">
                <a:solidFill>
                  <a:srgbClr val="07697E"/>
                </a:solidFill>
                <a:latin typeface="Century Gothic" pitchFamily="34" charset="0"/>
              </a:rPr>
              <a:t>Alimenterre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556792"/>
            <a:ext cx="3312368" cy="1584176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21 projections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Exposition « La fin de la faim »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2 ateliers culinaires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2 concerts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39552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3779912" y="1268760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339752" y="3212976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4932040" y="3212976"/>
            <a:ext cx="3240000" cy="3240360"/>
          </a:xfrm>
          <a:prstGeom prst="ellipse">
            <a:avLst/>
          </a:prstGeom>
          <a:solidFill>
            <a:srgbClr val="07697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628800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3356992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9" name="Image 38" descr="20141115_203509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356992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/>
          <a:lstStyle/>
          <a:p>
            <a:r>
              <a:rPr lang="fr-FR" dirty="0" err="1" smtClean="0">
                <a:solidFill>
                  <a:srgbClr val="07697E"/>
                </a:solidFill>
                <a:latin typeface="Century Gothic" pitchFamily="34" charset="0"/>
              </a:rPr>
              <a:t>Alternatiba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15616" y="1772816"/>
            <a:ext cx="3096344" cy="2736304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Projection –débats </a:t>
            </a:r>
            <a:r>
              <a:rPr lang="fr-FR" sz="2000" dirty="0" smtClean="0">
                <a:solidFill>
                  <a:schemeClr val="bg1"/>
                </a:solidFill>
              </a:rPr>
              <a:t>à l’université Bordeaux Montaigne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Stand au village Exposition « La fin de la faim »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Ateliers hôtels à insectes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Ateliers bonhommes en légumes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39552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4716016" y="2996952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3212976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07697E"/>
                </a:solidFill>
                <a:latin typeface="Century Gothic" pitchFamily="34" charset="0"/>
              </a:rPr>
              <a:t>Semaine de la solidarité internationale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7584" y="1700808"/>
            <a:ext cx="1944216" cy="2232248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Projections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</a:t>
            </a:r>
            <a:r>
              <a:rPr lang="fr-FR" sz="2000" dirty="0" err="1" smtClean="0">
                <a:solidFill>
                  <a:schemeClr val="bg1"/>
                </a:solidFill>
              </a:rPr>
              <a:t>Macau</a:t>
            </a:r>
            <a:endParaRPr lang="fr-FR" sz="2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</a:t>
            </a:r>
            <a:r>
              <a:rPr lang="fr-FR" sz="2000" dirty="0" err="1" smtClean="0">
                <a:solidFill>
                  <a:schemeClr val="bg1"/>
                </a:solidFill>
              </a:rPr>
              <a:t>Parempuyre</a:t>
            </a:r>
            <a:endParaRPr lang="fr-FR" sz="2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Concerts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Blanquefort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</a:t>
            </a:r>
            <a:r>
              <a:rPr lang="fr-FR" sz="2000" dirty="0" err="1" smtClean="0">
                <a:solidFill>
                  <a:schemeClr val="bg1"/>
                </a:solidFill>
              </a:rPr>
              <a:t>Parempuyre</a:t>
            </a:r>
            <a:endParaRPr lang="fr-FR" sz="2000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467544" y="260648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611560" y="1412776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5364088" y="1196752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987824" y="2204864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5220072" y="3617640"/>
            <a:ext cx="3240000" cy="3240360"/>
          </a:xfrm>
          <a:prstGeom prst="ellipse">
            <a:avLst/>
          </a:prstGeom>
          <a:solidFill>
            <a:srgbClr val="07697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1556792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2420888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9" name="Image 38" descr="20141115_203509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96" y="3789040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gue 3"/>
          <p:cNvSpPr/>
          <p:nvPr/>
        </p:nvSpPr>
        <p:spPr>
          <a:xfrm>
            <a:off x="0" y="2492896"/>
            <a:ext cx="9144000" cy="5085184"/>
          </a:xfrm>
          <a:prstGeom prst="wave">
            <a:avLst>
              <a:gd name="adj1" fmla="val 13225"/>
              <a:gd name="adj2" fmla="val 9"/>
            </a:avLst>
          </a:prstGeom>
          <a:solidFill>
            <a:srgbClr val="44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03848" y="4293096"/>
            <a:ext cx="5616624" cy="720080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fr-FR" sz="3600" b="1" dirty="0" smtClean="0">
                <a:solidFill>
                  <a:schemeClr val="bg1"/>
                </a:solidFill>
                <a:effectLst>
                  <a:outerShdw blurRad="60007" dist="1003300" dir="4740000" sx="200000" sy="200000" kx="-800400" algn="bl" rotWithShape="0">
                    <a:schemeClr val="bg1">
                      <a:alpha val="5000"/>
                    </a:schemeClr>
                  </a:outerShdw>
                </a:effectLst>
              </a:rPr>
              <a:t>Échange service ci</a:t>
            </a:r>
            <a:r>
              <a:rPr lang="fr-FR" sz="3600" b="1" dirty="0" smtClean="0">
                <a:solidFill>
                  <a:schemeClr val="bg1"/>
                </a:solidFill>
              </a:rPr>
              <a:t>vique</a:t>
            </a:r>
            <a:endParaRPr lang="fr-FR" sz="3600" dirty="0" smtClean="0"/>
          </a:p>
          <a:p>
            <a:endParaRPr lang="fr-FR" sz="3600" dirty="0" smtClean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Image 4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852936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Parenthèses 6"/>
          <p:cNvSpPr/>
          <p:nvPr/>
        </p:nvSpPr>
        <p:spPr>
          <a:xfrm>
            <a:off x="4499992" y="476672"/>
            <a:ext cx="4392488" cy="764704"/>
          </a:xfrm>
          <a:prstGeom prst="bracketPair">
            <a:avLst/>
          </a:prstGeom>
          <a:ln w="28575">
            <a:solidFill>
              <a:srgbClr val="07697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CB7B34"/>
                </a:solidFill>
              </a:rPr>
              <a:t>Louise,</a:t>
            </a:r>
          </a:p>
          <a:p>
            <a:pPr algn="ctr"/>
            <a:r>
              <a:rPr lang="fr-FR" sz="2400" dirty="0" err="1" smtClean="0">
                <a:solidFill>
                  <a:srgbClr val="CB7B34"/>
                </a:solidFill>
              </a:rPr>
              <a:t>Maf</a:t>
            </a:r>
            <a:endParaRPr lang="fr-FR" sz="2400" dirty="0">
              <a:solidFill>
                <a:srgbClr val="CB7B34"/>
              </a:solidFill>
            </a:endParaRPr>
          </a:p>
        </p:txBody>
      </p:sp>
      <p:sp>
        <p:nvSpPr>
          <p:cNvPr id="10" name="Vague 9"/>
          <p:cNvSpPr/>
          <p:nvPr/>
        </p:nvSpPr>
        <p:spPr>
          <a:xfrm rot="20635344" flipV="1">
            <a:off x="5492647" y="2297566"/>
            <a:ext cx="5799506" cy="1173754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7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Vague 29"/>
          <p:cNvSpPr/>
          <p:nvPr/>
        </p:nvSpPr>
        <p:spPr>
          <a:xfrm rot="20024489" flipV="1">
            <a:off x="5443933" y="2308007"/>
            <a:ext cx="4178961" cy="444675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8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-180528" y="2132856"/>
            <a:ext cx="4536504" cy="1143000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r>
              <a:rPr lang="fr-FR" sz="6000" b="1" spc="150" dirty="0" smtClean="0">
                <a:ln w="11430">
                  <a:noFill/>
                </a:ln>
                <a:solidFill>
                  <a:srgbClr val="07697E"/>
                </a:solidFill>
                <a:effectLst/>
                <a:latin typeface="Century Gothic" pitchFamily="34" charset="0"/>
              </a:rPr>
              <a:t>GIRONDE</a:t>
            </a:r>
            <a:endParaRPr lang="fr-FR" sz="6000" b="1" spc="150" dirty="0">
              <a:ln w="11430">
                <a:noFill/>
              </a:ln>
              <a:solidFill>
                <a:srgbClr val="07697E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>
            <a:normAutofit/>
          </a:bodyPr>
          <a:lstStyle/>
          <a:p>
            <a:r>
              <a:rPr lang="fr-FR" dirty="0" err="1" smtClean="0">
                <a:solidFill>
                  <a:srgbClr val="07697E"/>
                </a:solidFill>
                <a:latin typeface="Century Gothic" pitchFamily="34" charset="0"/>
              </a:rPr>
              <a:t>Maf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83568" y="1412776"/>
            <a:ext cx="2376264" cy="5040560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6 mois en Gironde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Mission 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Développer, organiser, et réaliser le festival </a:t>
            </a:r>
            <a:r>
              <a:rPr lang="fr-FR" sz="2000" dirty="0" err="1" smtClean="0">
                <a:solidFill>
                  <a:schemeClr val="bg1"/>
                </a:solidFill>
              </a:rPr>
              <a:t>Alimenterre</a:t>
            </a:r>
            <a:endParaRPr lang="fr-FR" sz="2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Créer des outils pédagogiques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Renforcer les liens avec les partenaires locaux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Travailler en synergie avec Louise au Sénégal</a:t>
            </a:r>
          </a:p>
          <a:p>
            <a:pPr>
              <a:buNone/>
            </a:pPr>
            <a:endParaRPr lang="fr-FR" sz="2000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467544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4572000" y="1340768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3131840" y="3284984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5724128" y="3284984"/>
            <a:ext cx="3240000" cy="3240360"/>
          </a:xfrm>
          <a:prstGeom prst="ellipse">
            <a:avLst/>
          </a:prstGeom>
          <a:solidFill>
            <a:srgbClr val="07697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700808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429000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4" name="Image 33" descr="20141115_203509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3429000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ontour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004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0192" y="260648"/>
            <a:ext cx="2530624" cy="2232248"/>
          </a:xfrm>
          <a:prstGeom prst="teardrop">
            <a:avLst>
              <a:gd name="adj" fmla="val 101464"/>
            </a:avLst>
          </a:prstGeom>
          <a:solidFill>
            <a:srgbClr val="07697E"/>
          </a:solidFill>
        </p:spPr>
        <p:txBody>
          <a:bodyPr>
            <a:normAutofit/>
          </a:bodyPr>
          <a:lstStyle/>
          <a:p>
            <a:r>
              <a:rPr lang="fr-F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entury Gothic" pitchFamily="34" charset="0"/>
              </a:rPr>
              <a:t>Burkina Faso</a:t>
            </a:r>
            <a:endParaRPr lang="fr-F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52120" y="3140968"/>
            <a:ext cx="2232248" cy="2016224"/>
          </a:xfrm>
          <a:ln w="57150">
            <a:solidFill>
              <a:srgbClr val="CB7B34"/>
            </a:solidFill>
          </a:ln>
        </p:spPr>
        <p:txBody>
          <a:bodyPr>
            <a:noAutofit/>
          </a:bodyPr>
          <a:lstStyle/>
          <a:p>
            <a:r>
              <a:rPr lang="fr-FR" sz="1800" dirty="0" smtClean="0">
                <a:solidFill>
                  <a:srgbClr val="CB7B34"/>
                </a:solidFill>
              </a:rPr>
              <a:t>Mission février</a:t>
            </a:r>
          </a:p>
          <a:p>
            <a:r>
              <a:rPr lang="fr-FR" sz="1800" dirty="0" smtClean="0">
                <a:solidFill>
                  <a:srgbClr val="CB7B34"/>
                </a:solidFill>
              </a:rPr>
              <a:t>Mission novembre</a:t>
            </a:r>
          </a:p>
          <a:p>
            <a:r>
              <a:rPr lang="fr-FR" sz="1800" dirty="0" err="1" smtClean="0">
                <a:solidFill>
                  <a:srgbClr val="CB7B34"/>
                </a:solidFill>
              </a:rPr>
              <a:t>Alimenterre</a:t>
            </a:r>
            <a:endParaRPr lang="fr-FR" sz="1800" dirty="0" smtClean="0">
              <a:solidFill>
                <a:srgbClr val="CB7B34"/>
              </a:solidFill>
            </a:endParaRPr>
          </a:p>
          <a:p>
            <a:r>
              <a:rPr lang="fr-FR" sz="1800" dirty="0" smtClean="0">
                <a:solidFill>
                  <a:srgbClr val="CB7B34"/>
                </a:solidFill>
              </a:rPr>
              <a:t>Poulaillers</a:t>
            </a:r>
          </a:p>
          <a:p>
            <a:r>
              <a:rPr lang="fr-FR" sz="1800" dirty="0" err="1" smtClean="0">
                <a:solidFill>
                  <a:srgbClr val="CB7B34"/>
                </a:solidFill>
              </a:rPr>
              <a:t>Pinoussha</a:t>
            </a:r>
            <a:endParaRPr lang="fr-FR" sz="1800" dirty="0" smtClean="0">
              <a:solidFill>
                <a:srgbClr val="CB7B3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gue 3"/>
          <p:cNvSpPr/>
          <p:nvPr/>
        </p:nvSpPr>
        <p:spPr>
          <a:xfrm>
            <a:off x="0" y="2492896"/>
            <a:ext cx="9144000" cy="5085184"/>
          </a:xfrm>
          <a:prstGeom prst="wave">
            <a:avLst>
              <a:gd name="adj1" fmla="val 13225"/>
              <a:gd name="adj2" fmla="val 9"/>
            </a:avLst>
          </a:prstGeom>
          <a:solidFill>
            <a:srgbClr val="44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03848" y="4293096"/>
            <a:ext cx="5616624" cy="720080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fr-FR" sz="3600" b="1" dirty="0" smtClean="0">
                <a:solidFill>
                  <a:schemeClr val="bg1"/>
                </a:solidFill>
                <a:effectLst>
                  <a:outerShdw blurRad="60007" dist="1003300" dir="4740000" sx="200000" sy="200000" kx="-800400" algn="bl" rotWithShape="0">
                    <a:schemeClr val="bg1">
                      <a:alpha val="5000"/>
                    </a:schemeClr>
                  </a:outerShdw>
                </a:effectLst>
              </a:rPr>
              <a:t>Mission février</a:t>
            </a:r>
            <a:endParaRPr lang="fr-FR" sz="3600" dirty="0" smtClean="0"/>
          </a:p>
          <a:p>
            <a:endParaRPr lang="fr-FR" sz="3600" dirty="0" smtClean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Image 4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780928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0" name="Vague 9"/>
          <p:cNvSpPr/>
          <p:nvPr/>
        </p:nvSpPr>
        <p:spPr>
          <a:xfrm rot="20635344" flipV="1">
            <a:off x="5492647" y="2297566"/>
            <a:ext cx="5799506" cy="1173754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7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Vague 29"/>
          <p:cNvSpPr/>
          <p:nvPr/>
        </p:nvSpPr>
        <p:spPr>
          <a:xfrm rot="20024489" flipV="1">
            <a:off x="5443933" y="2308007"/>
            <a:ext cx="4178961" cy="444675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8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-252536" y="2132856"/>
            <a:ext cx="4536504" cy="1143000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r>
              <a:rPr lang="fr-FR" sz="6000" b="1" spc="150" dirty="0" smtClean="0">
                <a:ln w="11430">
                  <a:noFill/>
                </a:ln>
                <a:solidFill>
                  <a:srgbClr val="07697E"/>
                </a:solidFill>
                <a:effectLst/>
                <a:latin typeface="Century Gothic" pitchFamily="34" charset="0"/>
              </a:rPr>
              <a:t>Burkina</a:t>
            </a:r>
            <a:endParaRPr lang="fr-FR" sz="6000" b="1" spc="150" dirty="0">
              <a:ln w="11430">
                <a:noFill/>
              </a:ln>
              <a:solidFill>
                <a:srgbClr val="07697E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7697E"/>
                </a:solidFill>
                <a:latin typeface="Century Gothic" pitchFamily="34" charset="0"/>
              </a:rPr>
              <a:t>Mission février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628800"/>
            <a:ext cx="3096344" cy="1944216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Rencontres officielles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Audit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Recherche de partenariats  :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</a:t>
            </a:r>
            <a:r>
              <a:rPr lang="fr-FR" sz="2000" dirty="0" err="1" smtClean="0">
                <a:solidFill>
                  <a:schemeClr val="bg1"/>
                </a:solidFill>
              </a:rPr>
              <a:t>Alimenterre</a:t>
            </a:r>
            <a:endParaRPr lang="fr-FR" sz="2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Projet </a:t>
            </a:r>
            <a:r>
              <a:rPr lang="fr-FR" sz="2000" dirty="0" err="1" smtClean="0">
                <a:solidFill>
                  <a:schemeClr val="bg1"/>
                </a:solidFill>
              </a:rPr>
              <a:t>Pinoussha</a:t>
            </a:r>
            <a:endParaRPr lang="fr-FR" sz="2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fr-FR" sz="2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fr-FR" sz="2000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467544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4499992" y="1484784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3059832" y="3429000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5652120" y="3429000"/>
            <a:ext cx="3240000" cy="3240360"/>
          </a:xfrm>
          <a:prstGeom prst="ellipse">
            <a:avLst/>
          </a:prstGeom>
          <a:solidFill>
            <a:srgbClr val="07697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1844824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573016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4" name="Image 33" descr="20141115_203509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3573016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 descr="Contour+Photo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Larme 29"/>
          <p:cNvSpPr/>
          <p:nvPr/>
        </p:nvSpPr>
        <p:spPr>
          <a:xfrm>
            <a:off x="5076056" y="260648"/>
            <a:ext cx="3816424" cy="3672408"/>
          </a:xfrm>
          <a:prstGeom prst="teardrop">
            <a:avLst/>
          </a:prstGeom>
          <a:solidFill>
            <a:srgbClr val="076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Sous-titre 2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2" name="Titre 21"/>
          <p:cNvSpPr>
            <a:spLocks noGrp="1"/>
          </p:cNvSpPr>
          <p:nvPr>
            <p:ph type="ctrTitle"/>
          </p:nvPr>
        </p:nvSpPr>
        <p:spPr>
          <a:xfrm>
            <a:off x="5076056" y="260648"/>
            <a:ext cx="3816424" cy="3672408"/>
          </a:xfrm>
        </p:spPr>
        <p:txBody>
          <a:bodyPr>
            <a:normAutofit/>
          </a:bodyPr>
          <a:lstStyle/>
          <a:p>
            <a:r>
              <a:rPr lang="fr-F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Rapport d’activités</a:t>
            </a:r>
            <a:br>
              <a:rPr lang="fr-F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fr-F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2015</a:t>
            </a:r>
            <a:endParaRPr lang="fr-FR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gue 3"/>
          <p:cNvSpPr/>
          <p:nvPr/>
        </p:nvSpPr>
        <p:spPr>
          <a:xfrm>
            <a:off x="0" y="2492896"/>
            <a:ext cx="9144000" cy="5085184"/>
          </a:xfrm>
          <a:prstGeom prst="wave">
            <a:avLst>
              <a:gd name="adj1" fmla="val 13225"/>
              <a:gd name="adj2" fmla="val 9"/>
            </a:avLst>
          </a:prstGeom>
          <a:solidFill>
            <a:srgbClr val="44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03848" y="4293096"/>
            <a:ext cx="5616624" cy="720080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fr-FR" sz="3600" b="1" dirty="0" smtClean="0">
                <a:solidFill>
                  <a:schemeClr val="bg1"/>
                </a:solidFill>
                <a:effectLst>
                  <a:outerShdw blurRad="60007" dist="1003300" dir="4740000" sx="200000" sy="200000" kx="-800400" algn="bl" rotWithShape="0">
                    <a:schemeClr val="bg1">
                      <a:alpha val="5000"/>
                    </a:schemeClr>
                  </a:outerShdw>
                </a:effectLst>
              </a:rPr>
              <a:t>Mission novembre</a:t>
            </a:r>
            <a:endParaRPr lang="fr-FR" sz="3600" dirty="0" smtClean="0"/>
          </a:p>
          <a:p>
            <a:endParaRPr lang="fr-FR" sz="3600" dirty="0" smtClean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Image 4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852936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0" name="Vague 9"/>
          <p:cNvSpPr/>
          <p:nvPr/>
        </p:nvSpPr>
        <p:spPr>
          <a:xfrm rot="20635344" flipV="1">
            <a:off x="5492647" y="2297566"/>
            <a:ext cx="5799506" cy="1173754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7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Vague 29"/>
          <p:cNvSpPr/>
          <p:nvPr/>
        </p:nvSpPr>
        <p:spPr>
          <a:xfrm rot="20024489" flipV="1">
            <a:off x="5443933" y="2308007"/>
            <a:ext cx="4178961" cy="444675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8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-252536" y="2132856"/>
            <a:ext cx="4536504" cy="1143000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r>
              <a:rPr lang="fr-FR" sz="6000" b="1" spc="150" dirty="0" smtClean="0">
                <a:ln w="11430">
                  <a:noFill/>
                </a:ln>
                <a:solidFill>
                  <a:srgbClr val="07697E"/>
                </a:solidFill>
                <a:effectLst/>
                <a:latin typeface="Century Gothic" pitchFamily="34" charset="0"/>
              </a:rPr>
              <a:t>Burkina</a:t>
            </a:r>
            <a:endParaRPr lang="fr-FR" sz="6000" b="1" spc="150" dirty="0">
              <a:ln w="11430">
                <a:noFill/>
              </a:ln>
              <a:solidFill>
                <a:srgbClr val="07697E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7697E"/>
                </a:solidFill>
                <a:latin typeface="Century Gothic" pitchFamily="34" charset="0"/>
              </a:rPr>
              <a:t>Mission novembre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608" y="2060848"/>
            <a:ext cx="3672408" cy="1224136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Lancement festival </a:t>
            </a:r>
            <a:r>
              <a:rPr lang="fr-FR" sz="2000" dirty="0" err="1" smtClean="0">
                <a:solidFill>
                  <a:schemeClr val="bg1"/>
                </a:solidFill>
              </a:rPr>
              <a:t>Alimenterre</a:t>
            </a:r>
            <a:endParaRPr lang="fr-FR" sz="2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Lancement projet </a:t>
            </a:r>
            <a:r>
              <a:rPr lang="fr-FR" sz="2000" dirty="0" err="1" smtClean="0">
                <a:solidFill>
                  <a:schemeClr val="bg1"/>
                </a:solidFill>
              </a:rPr>
              <a:t>Pinoussha</a:t>
            </a:r>
            <a:endParaRPr lang="fr-FR" sz="2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Rencontres officielles</a:t>
            </a:r>
          </a:p>
          <a:p>
            <a:pPr>
              <a:buNone/>
            </a:pPr>
            <a:endParaRPr lang="fr-FR" sz="2000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467544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4067944" y="2852936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2924944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gue 3"/>
          <p:cNvSpPr/>
          <p:nvPr/>
        </p:nvSpPr>
        <p:spPr>
          <a:xfrm>
            <a:off x="0" y="2492896"/>
            <a:ext cx="9144000" cy="5085184"/>
          </a:xfrm>
          <a:prstGeom prst="wave">
            <a:avLst>
              <a:gd name="adj1" fmla="val 13225"/>
              <a:gd name="adj2" fmla="val 9"/>
            </a:avLst>
          </a:prstGeom>
          <a:solidFill>
            <a:srgbClr val="44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03848" y="4293096"/>
            <a:ext cx="5616624" cy="720080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fr-FR" sz="3600" b="1" dirty="0" err="1" smtClean="0">
                <a:solidFill>
                  <a:schemeClr val="bg1"/>
                </a:solidFill>
                <a:effectLst>
                  <a:outerShdw blurRad="60007" dist="1003300" dir="4740000" sx="200000" sy="200000" kx="-800400" algn="bl" rotWithShape="0">
                    <a:schemeClr val="bg1">
                      <a:alpha val="5000"/>
                    </a:schemeClr>
                  </a:outerShdw>
                </a:effectLst>
              </a:rPr>
              <a:t>Alimenterre</a:t>
            </a:r>
            <a:endParaRPr lang="fr-FR" sz="3600" dirty="0" smtClean="0"/>
          </a:p>
          <a:p>
            <a:endParaRPr lang="fr-FR" sz="3600" dirty="0" smtClean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Image 4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852936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0" name="Vague 9"/>
          <p:cNvSpPr/>
          <p:nvPr/>
        </p:nvSpPr>
        <p:spPr>
          <a:xfrm rot="20635344" flipV="1">
            <a:off x="5492647" y="2297566"/>
            <a:ext cx="5799506" cy="1173754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7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Vague 29"/>
          <p:cNvSpPr/>
          <p:nvPr/>
        </p:nvSpPr>
        <p:spPr>
          <a:xfrm rot="20024489" flipV="1">
            <a:off x="5443933" y="2308007"/>
            <a:ext cx="4178961" cy="444675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8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-252536" y="2132856"/>
            <a:ext cx="4536504" cy="1143000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r>
              <a:rPr lang="fr-FR" sz="6000" b="1" spc="150" dirty="0" smtClean="0">
                <a:ln w="11430">
                  <a:noFill/>
                </a:ln>
                <a:solidFill>
                  <a:srgbClr val="07697E"/>
                </a:solidFill>
                <a:effectLst/>
                <a:latin typeface="Century Gothic" pitchFamily="34" charset="0"/>
              </a:rPr>
              <a:t>Burkina</a:t>
            </a:r>
            <a:endParaRPr lang="fr-FR" sz="6000" b="1" spc="150" dirty="0">
              <a:ln w="11430">
                <a:noFill/>
              </a:ln>
              <a:solidFill>
                <a:srgbClr val="07697E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>
            <a:normAutofit/>
          </a:bodyPr>
          <a:lstStyle/>
          <a:p>
            <a:r>
              <a:rPr lang="fr-FR" dirty="0" err="1" smtClean="0">
                <a:solidFill>
                  <a:srgbClr val="07697E"/>
                </a:solidFill>
                <a:latin typeface="Century Gothic" pitchFamily="34" charset="0"/>
              </a:rPr>
              <a:t>Alimenterre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844824"/>
            <a:ext cx="2808312" cy="504056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18 </a:t>
            </a:r>
            <a:r>
              <a:rPr lang="fr-FR" sz="2000" dirty="0" smtClean="0">
                <a:solidFill>
                  <a:schemeClr val="bg1"/>
                </a:solidFill>
              </a:rPr>
              <a:t>projections-débats</a:t>
            </a:r>
            <a:endParaRPr lang="fr-FR" sz="20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fr-FR" sz="2000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467544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3779912" y="1268760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339752" y="3212976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4932040" y="3212976"/>
            <a:ext cx="3240000" cy="3240360"/>
          </a:xfrm>
          <a:prstGeom prst="ellipse">
            <a:avLst/>
          </a:prstGeom>
          <a:solidFill>
            <a:srgbClr val="07697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9" name="Image 38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628800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3429000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4" name="Image 33" descr="20141115_203509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3356992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gue 3"/>
          <p:cNvSpPr/>
          <p:nvPr/>
        </p:nvSpPr>
        <p:spPr>
          <a:xfrm>
            <a:off x="0" y="2492896"/>
            <a:ext cx="9144000" cy="5085184"/>
          </a:xfrm>
          <a:prstGeom prst="wave">
            <a:avLst>
              <a:gd name="adj1" fmla="val 13225"/>
              <a:gd name="adj2" fmla="val 9"/>
            </a:avLst>
          </a:prstGeom>
          <a:solidFill>
            <a:srgbClr val="44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03848" y="4293096"/>
            <a:ext cx="5616624" cy="720080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fr-FR" sz="3600" b="1" dirty="0" smtClean="0">
                <a:solidFill>
                  <a:schemeClr val="bg1"/>
                </a:solidFill>
                <a:effectLst>
                  <a:outerShdw blurRad="60007" dist="1003300" dir="4740000" sx="200000" sy="200000" kx="-800400" algn="bl" rotWithShape="0">
                    <a:schemeClr val="bg1">
                      <a:alpha val="5000"/>
                    </a:schemeClr>
                  </a:outerShdw>
                </a:effectLst>
              </a:rPr>
              <a:t>Poulaillers</a:t>
            </a:r>
            <a:endParaRPr lang="fr-FR" sz="3600" dirty="0" smtClean="0"/>
          </a:p>
          <a:p>
            <a:endParaRPr lang="fr-FR" sz="3600" dirty="0" smtClean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Image 4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780928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0" name="Vague 9"/>
          <p:cNvSpPr/>
          <p:nvPr/>
        </p:nvSpPr>
        <p:spPr>
          <a:xfrm rot="20635344" flipV="1">
            <a:off x="5492647" y="2297566"/>
            <a:ext cx="5799506" cy="1173754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7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Vague 29"/>
          <p:cNvSpPr/>
          <p:nvPr/>
        </p:nvSpPr>
        <p:spPr>
          <a:xfrm rot="20024489" flipV="1">
            <a:off x="5443933" y="2308007"/>
            <a:ext cx="4178961" cy="444675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8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-252536" y="2132856"/>
            <a:ext cx="4536504" cy="1143000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r>
              <a:rPr lang="fr-FR" sz="6000" b="1" spc="150" dirty="0" smtClean="0">
                <a:ln w="11430">
                  <a:noFill/>
                </a:ln>
                <a:solidFill>
                  <a:srgbClr val="07697E"/>
                </a:solidFill>
                <a:effectLst/>
                <a:latin typeface="Century Gothic" pitchFamily="34" charset="0"/>
              </a:rPr>
              <a:t>Burkina</a:t>
            </a:r>
            <a:endParaRPr lang="fr-FR" sz="6000" b="1" spc="150" dirty="0">
              <a:ln w="11430">
                <a:noFill/>
              </a:ln>
              <a:solidFill>
                <a:srgbClr val="07697E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7697E"/>
                </a:solidFill>
                <a:latin typeface="Century Gothic" pitchFamily="34" charset="0"/>
              </a:rPr>
              <a:t>Poulaillers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27584" y="1700808"/>
            <a:ext cx="2376264" cy="1152128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100 € investis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2013: 6 poulaillers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2014: 12 poulaillers</a:t>
            </a:r>
          </a:p>
          <a:p>
            <a:pPr>
              <a:buNone/>
            </a:pPr>
            <a:endParaRPr lang="fr-FR" sz="2000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467544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3779912" y="1268760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339752" y="3212976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4932040" y="3212976"/>
            <a:ext cx="3240000" cy="3240360"/>
          </a:xfrm>
          <a:prstGeom prst="ellipse">
            <a:avLst/>
          </a:prstGeom>
          <a:solidFill>
            <a:srgbClr val="07697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628800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3284984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9" name="Image 38" descr="20141115_203509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3356992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gue 3"/>
          <p:cNvSpPr/>
          <p:nvPr/>
        </p:nvSpPr>
        <p:spPr>
          <a:xfrm>
            <a:off x="0" y="2492896"/>
            <a:ext cx="9144000" cy="5085184"/>
          </a:xfrm>
          <a:prstGeom prst="wave">
            <a:avLst>
              <a:gd name="adj1" fmla="val 13225"/>
              <a:gd name="adj2" fmla="val 9"/>
            </a:avLst>
          </a:prstGeom>
          <a:solidFill>
            <a:srgbClr val="44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03848" y="4293096"/>
            <a:ext cx="5616624" cy="720080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fr-FR" sz="3600" b="1" dirty="0" err="1" smtClean="0">
                <a:solidFill>
                  <a:schemeClr val="bg1"/>
                </a:solidFill>
                <a:effectLst>
                  <a:outerShdw blurRad="60007" dist="1003300" dir="4740000" sx="200000" sy="200000" kx="-800400" algn="bl" rotWithShape="0">
                    <a:schemeClr val="bg1">
                      <a:alpha val="5000"/>
                    </a:schemeClr>
                  </a:outerShdw>
                </a:effectLst>
              </a:rPr>
              <a:t>Pinoussha</a:t>
            </a:r>
            <a:endParaRPr lang="fr-FR" sz="3600" dirty="0" smtClean="0"/>
          </a:p>
          <a:p>
            <a:endParaRPr lang="fr-FR" sz="3600" dirty="0" smtClean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Image 4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852936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0" name="Vague 9"/>
          <p:cNvSpPr/>
          <p:nvPr/>
        </p:nvSpPr>
        <p:spPr>
          <a:xfrm rot="20635344" flipV="1">
            <a:off x="5492647" y="2297566"/>
            <a:ext cx="5799506" cy="1173754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7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Vague 29"/>
          <p:cNvSpPr/>
          <p:nvPr/>
        </p:nvSpPr>
        <p:spPr>
          <a:xfrm rot="20024489" flipV="1">
            <a:off x="5443933" y="2308007"/>
            <a:ext cx="4178961" cy="444675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8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-252536" y="2132856"/>
            <a:ext cx="4536504" cy="1143000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r>
              <a:rPr lang="fr-FR" sz="6000" b="1" spc="150" dirty="0" smtClean="0">
                <a:ln w="11430">
                  <a:noFill/>
                </a:ln>
                <a:solidFill>
                  <a:srgbClr val="07697E"/>
                </a:solidFill>
                <a:effectLst/>
                <a:latin typeface="Century Gothic" pitchFamily="34" charset="0"/>
              </a:rPr>
              <a:t>Burkina</a:t>
            </a:r>
            <a:endParaRPr lang="fr-FR" sz="6000" b="1" spc="150" dirty="0">
              <a:ln w="11430">
                <a:noFill/>
              </a:ln>
              <a:solidFill>
                <a:srgbClr val="07697E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>
            <a:normAutofit/>
          </a:bodyPr>
          <a:lstStyle/>
          <a:p>
            <a:r>
              <a:rPr lang="fr-FR" dirty="0" err="1" smtClean="0">
                <a:solidFill>
                  <a:srgbClr val="07697E"/>
                </a:solidFill>
                <a:latin typeface="Century Gothic" pitchFamily="34" charset="0"/>
              </a:rPr>
              <a:t>Pinoussha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556792"/>
            <a:ext cx="3240360" cy="1512168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Création d’une retenue d’eau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Réhabilitation des sols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Reforestation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Création d’un bocage</a:t>
            </a:r>
          </a:p>
          <a:p>
            <a:pPr>
              <a:buNone/>
            </a:pPr>
            <a:endParaRPr lang="fr-FR" sz="2000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467544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3779912" y="1268760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339752" y="3212976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4932040" y="3212976"/>
            <a:ext cx="3240000" cy="3240360"/>
          </a:xfrm>
          <a:prstGeom prst="ellipse">
            <a:avLst/>
          </a:prstGeom>
          <a:solidFill>
            <a:srgbClr val="07697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556792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3356992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9" name="Image 38" descr="20141115_203509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356992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ontour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004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0192" y="260648"/>
            <a:ext cx="2530624" cy="2232248"/>
          </a:xfrm>
          <a:prstGeom prst="teardrop">
            <a:avLst>
              <a:gd name="adj" fmla="val 101464"/>
            </a:avLst>
          </a:prstGeom>
          <a:solidFill>
            <a:srgbClr val="07697E"/>
          </a:solidFill>
        </p:spPr>
        <p:txBody>
          <a:bodyPr>
            <a:normAutofit/>
          </a:bodyPr>
          <a:lstStyle/>
          <a:p>
            <a:r>
              <a:rPr lang="fr-F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entury Gothic" pitchFamily="34" charset="0"/>
              </a:rPr>
              <a:t>Sénégal</a:t>
            </a:r>
            <a:endParaRPr lang="fr-FR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92080" y="3068960"/>
            <a:ext cx="2736304" cy="1944216"/>
          </a:xfrm>
          <a:ln w="57150">
            <a:solidFill>
              <a:srgbClr val="CB7B34"/>
            </a:solidFill>
            <a:prstDash val="solid"/>
          </a:ln>
        </p:spPr>
        <p:txBody>
          <a:bodyPr>
            <a:noAutofit/>
          </a:bodyPr>
          <a:lstStyle/>
          <a:p>
            <a:r>
              <a:rPr lang="fr-FR" sz="1800" dirty="0" smtClean="0">
                <a:solidFill>
                  <a:srgbClr val="CB7B34"/>
                </a:solidFill>
              </a:rPr>
              <a:t>Potagers scolaires</a:t>
            </a:r>
          </a:p>
          <a:p>
            <a:r>
              <a:rPr lang="fr-FR" sz="1800" dirty="0" smtClean="0">
                <a:solidFill>
                  <a:srgbClr val="CB7B34"/>
                </a:solidFill>
              </a:rPr>
              <a:t>Échange Service civique</a:t>
            </a:r>
          </a:p>
          <a:p>
            <a:r>
              <a:rPr lang="fr-FR" sz="1800" dirty="0" err="1" smtClean="0">
                <a:solidFill>
                  <a:srgbClr val="CB7B34"/>
                </a:solidFill>
              </a:rPr>
              <a:t>Alimenterre</a:t>
            </a:r>
            <a:endParaRPr lang="fr-FR" sz="1800" dirty="0" smtClean="0">
              <a:solidFill>
                <a:srgbClr val="CB7B34"/>
              </a:solidFill>
            </a:endParaRPr>
          </a:p>
          <a:p>
            <a:r>
              <a:rPr lang="fr-FR" sz="1800" dirty="0" smtClean="0">
                <a:solidFill>
                  <a:srgbClr val="CB7B34"/>
                </a:solidFill>
              </a:rPr>
              <a:t>Projet des déchets</a:t>
            </a:r>
          </a:p>
          <a:p>
            <a:r>
              <a:rPr lang="fr-FR" sz="1800" dirty="0" smtClean="0">
                <a:solidFill>
                  <a:srgbClr val="CB7B34"/>
                </a:solidFill>
              </a:rPr>
              <a:t>Projet des jardins mères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gue 3"/>
          <p:cNvSpPr/>
          <p:nvPr/>
        </p:nvSpPr>
        <p:spPr>
          <a:xfrm>
            <a:off x="0" y="2492896"/>
            <a:ext cx="9144000" cy="5085184"/>
          </a:xfrm>
          <a:prstGeom prst="wave">
            <a:avLst>
              <a:gd name="adj1" fmla="val 13225"/>
              <a:gd name="adj2" fmla="val 9"/>
            </a:avLst>
          </a:prstGeom>
          <a:solidFill>
            <a:srgbClr val="44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03848" y="4293096"/>
            <a:ext cx="5616624" cy="720080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fr-FR" sz="3600" b="1" dirty="0" smtClean="0">
                <a:solidFill>
                  <a:schemeClr val="bg1"/>
                </a:solidFill>
                <a:effectLst>
                  <a:outerShdw blurRad="60007" dist="1003300" dir="4740000" sx="200000" sy="200000" kx="-800400" algn="bl" rotWithShape="0">
                    <a:schemeClr val="bg1">
                      <a:alpha val="5000"/>
                    </a:schemeClr>
                  </a:outerShdw>
                </a:effectLst>
              </a:rPr>
              <a:t>Potagers scolaires</a:t>
            </a:r>
            <a:endParaRPr lang="fr-FR" sz="3600" dirty="0" smtClean="0"/>
          </a:p>
          <a:p>
            <a:endParaRPr lang="fr-FR" sz="3600" dirty="0" smtClean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Image 4" descr="20141115_203509.jpg"/>
          <p:cNvPicPr preferRelativeResize="0">
            <a:picLocks/>
          </p:cNvPicPr>
          <p:nvPr/>
        </p:nvPicPr>
        <p:blipFill>
          <a:blip r:embed="rId2" cstate="print">
            <a:biLevel thresh="50000"/>
          </a:blip>
          <a:stretch>
            <a:fillRect/>
          </a:stretch>
        </p:blipFill>
        <p:spPr>
          <a:xfrm>
            <a:off x="251520" y="2780928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0" name="Vague 9"/>
          <p:cNvSpPr/>
          <p:nvPr/>
        </p:nvSpPr>
        <p:spPr>
          <a:xfrm rot="20635344" flipV="1">
            <a:off x="5492647" y="2297566"/>
            <a:ext cx="5799506" cy="1173754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7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Vague 29"/>
          <p:cNvSpPr/>
          <p:nvPr/>
        </p:nvSpPr>
        <p:spPr>
          <a:xfrm rot="20024489" flipV="1">
            <a:off x="5443933" y="2308007"/>
            <a:ext cx="4178961" cy="444675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8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-252536" y="2132856"/>
            <a:ext cx="4536504" cy="1143000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r>
              <a:rPr lang="fr-FR" sz="6000" b="1" spc="150" dirty="0" smtClean="0">
                <a:ln w="11430">
                  <a:noFill/>
                </a:ln>
                <a:solidFill>
                  <a:srgbClr val="07697E"/>
                </a:solidFill>
                <a:effectLst/>
                <a:latin typeface="Century Gothic" pitchFamily="34" charset="0"/>
              </a:rPr>
              <a:t>Sénégal</a:t>
            </a:r>
            <a:endParaRPr lang="fr-FR" sz="6000" b="1" spc="150" dirty="0">
              <a:ln w="11430">
                <a:noFill/>
              </a:ln>
              <a:solidFill>
                <a:srgbClr val="07697E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ontour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004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0192" y="260648"/>
            <a:ext cx="2530624" cy="2232248"/>
          </a:xfrm>
          <a:prstGeom prst="teardrop">
            <a:avLst>
              <a:gd name="adj" fmla="val 101464"/>
            </a:avLst>
          </a:prstGeom>
          <a:solidFill>
            <a:srgbClr val="07697E"/>
          </a:solidFill>
        </p:spPr>
        <p:txBody>
          <a:bodyPr>
            <a:normAutofit/>
          </a:bodyPr>
          <a:lstStyle/>
          <a:p>
            <a:r>
              <a:rPr lang="fr-FR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entury Gothic" pitchFamily="34" charset="0"/>
              </a:rPr>
              <a:t>Gironde</a:t>
            </a:r>
            <a:endParaRPr lang="fr-FR" sz="2800" b="1" dirty="0">
              <a:solidFill>
                <a:schemeClr val="bg1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292080" y="2852936"/>
            <a:ext cx="2808312" cy="2376264"/>
          </a:xfrm>
          <a:noFill/>
          <a:ln w="57150">
            <a:solidFill>
              <a:srgbClr val="CB7B34"/>
            </a:solidFill>
          </a:ln>
        </p:spPr>
        <p:txBody>
          <a:bodyPr>
            <a:noAutofit/>
          </a:bodyPr>
          <a:lstStyle/>
          <a:p>
            <a:r>
              <a:rPr lang="fr-FR" sz="1800" dirty="0" smtClean="0">
                <a:solidFill>
                  <a:srgbClr val="CB7B34"/>
                </a:solidFill>
              </a:rPr>
              <a:t>Semaine du développement durable</a:t>
            </a:r>
          </a:p>
          <a:p>
            <a:r>
              <a:rPr lang="fr-FR" sz="1800" dirty="0" smtClean="0">
                <a:solidFill>
                  <a:srgbClr val="CB7B34"/>
                </a:solidFill>
              </a:rPr>
              <a:t>Fête des jardins</a:t>
            </a:r>
          </a:p>
          <a:p>
            <a:r>
              <a:rPr lang="fr-FR" sz="1800" dirty="0" smtClean="0">
                <a:solidFill>
                  <a:srgbClr val="CB7B34"/>
                </a:solidFill>
              </a:rPr>
              <a:t>Animations scolaires</a:t>
            </a:r>
          </a:p>
          <a:p>
            <a:r>
              <a:rPr lang="fr-FR" sz="1800" dirty="0" smtClean="0">
                <a:solidFill>
                  <a:srgbClr val="CB7B34"/>
                </a:solidFill>
              </a:rPr>
              <a:t>Forums</a:t>
            </a:r>
          </a:p>
          <a:p>
            <a:r>
              <a:rPr lang="fr-FR" sz="1800" dirty="0" err="1" smtClean="0">
                <a:solidFill>
                  <a:srgbClr val="CB7B34"/>
                </a:solidFill>
              </a:rPr>
              <a:t>Alimenterre</a:t>
            </a:r>
            <a:endParaRPr lang="fr-FR" sz="1800" dirty="0" smtClean="0">
              <a:solidFill>
                <a:srgbClr val="CB7B34"/>
              </a:solidFill>
            </a:endParaRPr>
          </a:p>
          <a:p>
            <a:r>
              <a:rPr lang="fr-FR" sz="1800" dirty="0" smtClean="0">
                <a:solidFill>
                  <a:srgbClr val="CB7B34"/>
                </a:solidFill>
              </a:rPr>
              <a:t>Echange Service civique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7697E"/>
                </a:solidFill>
                <a:latin typeface="Century Gothic" pitchFamily="34" charset="0"/>
              </a:rPr>
              <a:t>Potagers scolaires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99592" y="1556792"/>
            <a:ext cx="2376264" cy="1584176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5 potagers scolaires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44 classes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1 354 élèves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60 enseignants</a:t>
            </a:r>
          </a:p>
          <a:p>
            <a:pPr>
              <a:buNone/>
            </a:pPr>
            <a:endParaRPr lang="fr-FR" sz="2000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467544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3779912" y="1268760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339752" y="3212976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4932040" y="3212976"/>
            <a:ext cx="3240000" cy="3240360"/>
          </a:xfrm>
          <a:prstGeom prst="ellipse">
            <a:avLst/>
          </a:prstGeom>
          <a:solidFill>
            <a:srgbClr val="07697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 descr="20141115_203509.jpg"/>
          <p:cNvPicPr>
            <a:picLocks noChangeAspect="1"/>
          </p:cNvPicPr>
          <p:nvPr/>
        </p:nvPicPr>
        <p:blipFill>
          <a:blip r:embed="rId2" cstate="print">
            <a:biLevel thresh="50000"/>
          </a:blip>
          <a:stretch>
            <a:fillRect/>
          </a:stretch>
        </p:blipFill>
        <p:spPr>
          <a:xfrm>
            <a:off x="4067944" y="1628800"/>
            <a:ext cx="2543660" cy="2782128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8" name="Image 37" descr="20141115_203509.jpg"/>
          <p:cNvPicPr>
            <a:picLocks noChangeAspect="1"/>
          </p:cNvPicPr>
          <p:nvPr/>
        </p:nvPicPr>
        <p:blipFill>
          <a:blip r:embed="rId3" cstate="print">
            <a:biLevel thresh="50000"/>
          </a:blip>
          <a:stretch>
            <a:fillRect/>
          </a:stretch>
        </p:blipFill>
        <p:spPr>
          <a:xfrm>
            <a:off x="2843808" y="3356992"/>
            <a:ext cx="2543660" cy="2808312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9" name="Image 38" descr="20141115_203509.jpg"/>
          <p:cNvPicPr>
            <a:picLocks noChangeAspect="1"/>
          </p:cNvPicPr>
          <p:nvPr/>
        </p:nvPicPr>
        <p:blipFill>
          <a:blip r:embed="rId4" cstate="print">
            <a:biLevel thresh="50000"/>
          </a:blip>
          <a:stretch>
            <a:fillRect/>
          </a:stretch>
        </p:blipFill>
        <p:spPr>
          <a:xfrm>
            <a:off x="5004048" y="3356992"/>
            <a:ext cx="2615668" cy="2808312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gue 3"/>
          <p:cNvSpPr/>
          <p:nvPr/>
        </p:nvSpPr>
        <p:spPr>
          <a:xfrm>
            <a:off x="0" y="2492896"/>
            <a:ext cx="9144000" cy="5085184"/>
          </a:xfrm>
          <a:prstGeom prst="wave">
            <a:avLst>
              <a:gd name="adj1" fmla="val 13225"/>
              <a:gd name="adj2" fmla="val 9"/>
            </a:avLst>
          </a:prstGeom>
          <a:solidFill>
            <a:srgbClr val="44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75856" y="4221088"/>
            <a:ext cx="5616624" cy="720080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fr-FR" sz="3600" b="1" dirty="0" smtClean="0">
                <a:solidFill>
                  <a:schemeClr val="bg1"/>
                </a:solidFill>
                <a:effectLst>
                  <a:outerShdw blurRad="60007" dist="1003300" dir="4740000" sx="200000" sy="200000" kx="-800400" algn="bl" rotWithShape="0">
                    <a:schemeClr val="bg1">
                      <a:alpha val="5000"/>
                    </a:schemeClr>
                  </a:outerShdw>
                </a:effectLst>
              </a:rPr>
              <a:t>Échange service civique </a:t>
            </a:r>
            <a:r>
              <a:rPr lang="fr-FR" sz="3600" dirty="0" smtClean="0">
                <a:effectLst>
                  <a:outerShdw blurRad="50800" dist="50800" dir="5400000" algn="ctr" rotWithShape="0">
                    <a:schemeClr val="bg1"/>
                  </a:outerShdw>
                </a:effectLst>
              </a:rPr>
              <a:t> </a:t>
            </a:r>
            <a:endParaRPr lang="fr-FR" sz="3600" dirty="0" smtClean="0"/>
          </a:p>
        </p:txBody>
      </p:sp>
      <p:pic>
        <p:nvPicPr>
          <p:cNvPr id="5" name="Image 4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780928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0" name="Vague 9"/>
          <p:cNvSpPr/>
          <p:nvPr/>
        </p:nvSpPr>
        <p:spPr>
          <a:xfrm rot="20635344" flipV="1">
            <a:off x="5492647" y="2297566"/>
            <a:ext cx="5799506" cy="1173754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7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Vague 29"/>
          <p:cNvSpPr/>
          <p:nvPr/>
        </p:nvSpPr>
        <p:spPr>
          <a:xfrm rot="20024489" flipV="1">
            <a:off x="5443933" y="2308007"/>
            <a:ext cx="4178961" cy="444675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8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-252536" y="2132856"/>
            <a:ext cx="4536504" cy="1143000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r>
              <a:rPr lang="fr-FR" sz="6000" b="1" spc="150" dirty="0" smtClean="0">
                <a:ln w="11430">
                  <a:noFill/>
                </a:ln>
                <a:solidFill>
                  <a:srgbClr val="07697E"/>
                </a:solidFill>
                <a:effectLst/>
                <a:latin typeface="Century Gothic" pitchFamily="34" charset="0"/>
              </a:rPr>
              <a:t>Sénégal</a:t>
            </a:r>
            <a:endParaRPr lang="fr-FR" sz="6000" b="1" spc="150" dirty="0">
              <a:ln w="11430">
                <a:noFill/>
              </a:ln>
              <a:solidFill>
                <a:srgbClr val="07697E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7697E"/>
                </a:solidFill>
                <a:latin typeface="Century Gothic" pitchFamily="34" charset="0"/>
              </a:rPr>
              <a:t>Louise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412776"/>
            <a:ext cx="2880320" cy="3816424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6 mois en Casamance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Mission 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Développer, organiser, et réaliser le festival </a:t>
            </a:r>
            <a:r>
              <a:rPr lang="fr-FR" sz="2000" dirty="0" err="1" smtClean="0">
                <a:solidFill>
                  <a:schemeClr val="bg1"/>
                </a:solidFill>
              </a:rPr>
              <a:t>Alimenterre</a:t>
            </a:r>
            <a:endParaRPr lang="fr-FR" sz="2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Créer des outils pédagogiques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Renforcer les liens avec les partenaires locaux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Travailler en synergie avec </a:t>
            </a:r>
            <a:r>
              <a:rPr lang="fr-FR" sz="2000" dirty="0" err="1" smtClean="0">
                <a:solidFill>
                  <a:schemeClr val="bg1"/>
                </a:solidFill>
              </a:rPr>
              <a:t>Maf</a:t>
            </a:r>
            <a:r>
              <a:rPr lang="fr-FR" sz="2000" dirty="0" smtClean="0">
                <a:solidFill>
                  <a:schemeClr val="bg1"/>
                </a:solidFill>
              </a:rPr>
              <a:t> en France</a:t>
            </a:r>
          </a:p>
          <a:p>
            <a:pPr>
              <a:buNone/>
            </a:pPr>
            <a:endParaRPr lang="fr-FR" sz="2000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39552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4751872" y="1340768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3311712" y="3284984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5904000" y="3284984"/>
            <a:ext cx="3240000" cy="3240360"/>
          </a:xfrm>
          <a:prstGeom prst="ellipse">
            <a:avLst/>
          </a:prstGeom>
          <a:solidFill>
            <a:srgbClr val="07697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 descr="20141115_203509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7896" y="1700808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99744" y="3429000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9" name="Image 38" descr="20141115_203509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0024" y="3429000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gue 3"/>
          <p:cNvSpPr/>
          <p:nvPr/>
        </p:nvSpPr>
        <p:spPr>
          <a:xfrm>
            <a:off x="0" y="2492896"/>
            <a:ext cx="9144000" cy="5085184"/>
          </a:xfrm>
          <a:prstGeom prst="wave">
            <a:avLst>
              <a:gd name="adj1" fmla="val 13225"/>
              <a:gd name="adj2" fmla="val 9"/>
            </a:avLst>
          </a:prstGeom>
          <a:solidFill>
            <a:srgbClr val="44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03848" y="4293096"/>
            <a:ext cx="5616624" cy="720080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fr-FR" sz="4000" b="1" dirty="0" err="1" smtClean="0">
                <a:solidFill>
                  <a:schemeClr val="bg1"/>
                </a:solidFill>
                <a:effectLst>
                  <a:outerShdw blurRad="60007" dist="1003300" dir="4740000" sx="200000" sy="200000" kx="-800400" algn="bl" rotWithShape="0">
                    <a:schemeClr val="bg1">
                      <a:alpha val="5000"/>
                    </a:schemeClr>
                  </a:outerShdw>
                </a:effectLst>
              </a:rPr>
              <a:t>Alimenterre</a:t>
            </a:r>
            <a:endParaRPr lang="fr-FR" sz="4000" dirty="0" smtClean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Image 4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780928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0" name="Vague 9"/>
          <p:cNvSpPr/>
          <p:nvPr/>
        </p:nvSpPr>
        <p:spPr>
          <a:xfrm rot="20635344" flipV="1">
            <a:off x="5492647" y="2297566"/>
            <a:ext cx="5799506" cy="1173754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7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Vague 29"/>
          <p:cNvSpPr/>
          <p:nvPr/>
        </p:nvSpPr>
        <p:spPr>
          <a:xfrm rot="20024489" flipV="1">
            <a:off x="5443933" y="2308007"/>
            <a:ext cx="4178961" cy="444675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8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-252536" y="2132856"/>
            <a:ext cx="4536504" cy="1143000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r>
              <a:rPr lang="fr-FR" sz="6000" b="1" spc="150" dirty="0" smtClean="0">
                <a:ln w="11430">
                  <a:noFill/>
                </a:ln>
                <a:solidFill>
                  <a:srgbClr val="07697E"/>
                </a:solidFill>
                <a:effectLst/>
                <a:latin typeface="Century Gothic" pitchFamily="34" charset="0"/>
              </a:rPr>
              <a:t>Sénégal</a:t>
            </a:r>
            <a:endParaRPr lang="fr-FR" sz="6000" b="1" spc="150" dirty="0">
              <a:ln w="11430">
                <a:noFill/>
              </a:ln>
              <a:solidFill>
                <a:srgbClr val="07697E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>
            <a:normAutofit/>
          </a:bodyPr>
          <a:lstStyle/>
          <a:p>
            <a:r>
              <a:rPr lang="fr-FR" dirty="0" err="1" smtClean="0">
                <a:solidFill>
                  <a:srgbClr val="07697E"/>
                </a:solidFill>
                <a:latin typeface="Century Gothic" pitchFamily="34" charset="0"/>
              </a:rPr>
              <a:t>Alimenterre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1844824"/>
            <a:ext cx="2376264" cy="864096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11 projections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6 concerts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467544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3779912" y="1268760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339752" y="3212976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4860032" y="3140968"/>
            <a:ext cx="3240000" cy="3240360"/>
          </a:xfrm>
          <a:prstGeom prst="ellipse">
            <a:avLst/>
          </a:prstGeom>
          <a:solidFill>
            <a:srgbClr val="07697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628800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3284984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9" name="Image 38" descr="20141115_203509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3429000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gue 3"/>
          <p:cNvSpPr/>
          <p:nvPr/>
        </p:nvSpPr>
        <p:spPr>
          <a:xfrm>
            <a:off x="0" y="2492896"/>
            <a:ext cx="9144000" cy="5085184"/>
          </a:xfrm>
          <a:prstGeom prst="wave">
            <a:avLst>
              <a:gd name="adj1" fmla="val 13225"/>
              <a:gd name="adj2" fmla="val 9"/>
            </a:avLst>
          </a:prstGeom>
          <a:solidFill>
            <a:srgbClr val="44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03848" y="4293096"/>
            <a:ext cx="5616624" cy="720080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fr-FR" sz="3600" b="1" dirty="0" smtClean="0">
                <a:solidFill>
                  <a:schemeClr val="bg1"/>
                </a:solidFill>
                <a:effectLst>
                  <a:outerShdw blurRad="60007" dist="1003300" dir="4740000" sx="200000" sy="200000" kx="-800400" algn="bl" rotWithShape="0">
                    <a:schemeClr val="bg1">
                      <a:alpha val="5000"/>
                    </a:schemeClr>
                  </a:outerShdw>
                </a:effectLst>
              </a:rPr>
              <a:t>Projet des déchets</a:t>
            </a:r>
            <a:endParaRPr lang="fr-FR" sz="3600" dirty="0" smtClean="0"/>
          </a:p>
          <a:p>
            <a:endParaRPr lang="fr-FR" sz="3600" dirty="0" smtClean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Image 4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780928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0" name="Vague 9"/>
          <p:cNvSpPr/>
          <p:nvPr/>
        </p:nvSpPr>
        <p:spPr>
          <a:xfrm rot="20635344" flipV="1">
            <a:off x="5492647" y="2297566"/>
            <a:ext cx="5799506" cy="1173754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7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Vague 29"/>
          <p:cNvSpPr/>
          <p:nvPr/>
        </p:nvSpPr>
        <p:spPr>
          <a:xfrm rot="20024489" flipV="1">
            <a:off x="5443933" y="2308007"/>
            <a:ext cx="4178961" cy="444675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8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-252536" y="2132856"/>
            <a:ext cx="4536504" cy="1143000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r>
              <a:rPr lang="fr-FR" sz="6000" b="1" spc="150" dirty="0" smtClean="0">
                <a:ln w="11430">
                  <a:noFill/>
                </a:ln>
                <a:solidFill>
                  <a:srgbClr val="07697E"/>
                </a:solidFill>
                <a:effectLst/>
                <a:latin typeface="Century Gothic" pitchFamily="34" charset="0"/>
              </a:rPr>
              <a:t>Sénégal</a:t>
            </a:r>
            <a:endParaRPr lang="fr-FR" sz="6000" b="1" spc="150" dirty="0">
              <a:ln w="11430">
                <a:noFill/>
              </a:ln>
              <a:solidFill>
                <a:srgbClr val="07697E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7697E"/>
                </a:solidFill>
                <a:latin typeface="Century Gothic" pitchFamily="34" charset="0"/>
              </a:rPr>
              <a:t>Projet des déchets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1628800"/>
            <a:ext cx="3168352" cy="1512168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Recherche de financements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Collecte 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Recyclage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Valorisation</a:t>
            </a:r>
          </a:p>
          <a:p>
            <a:pPr>
              <a:buNone/>
            </a:pPr>
            <a:endParaRPr lang="fr-FR" sz="2000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467544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3779912" y="1268760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339752" y="3212976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4932040" y="3212976"/>
            <a:ext cx="3240000" cy="3240360"/>
          </a:xfrm>
          <a:prstGeom prst="ellipse">
            <a:avLst/>
          </a:prstGeom>
          <a:solidFill>
            <a:srgbClr val="07697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556792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3356992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9" name="Image 38" descr="20141115_203509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429000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gue 3"/>
          <p:cNvSpPr/>
          <p:nvPr/>
        </p:nvSpPr>
        <p:spPr>
          <a:xfrm>
            <a:off x="0" y="2492896"/>
            <a:ext cx="9144000" cy="5085184"/>
          </a:xfrm>
          <a:prstGeom prst="wave">
            <a:avLst>
              <a:gd name="adj1" fmla="val 13225"/>
              <a:gd name="adj2" fmla="val 9"/>
            </a:avLst>
          </a:prstGeom>
          <a:solidFill>
            <a:srgbClr val="44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03848" y="4293096"/>
            <a:ext cx="5616624" cy="720080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fr-FR" sz="3600" b="1" dirty="0" smtClean="0">
                <a:solidFill>
                  <a:schemeClr val="bg1"/>
                </a:solidFill>
                <a:effectLst>
                  <a:outerShdw blurRad="60007" dist="1003300" dir="4740000" sx="200000" sy="200000" kx="-800400" algn="bl" rotWithShape="0">
                    <a:schemeClr val="bg1">
                      <a:alpha val="5000"/>
                    </a:schemeClr>
                  </a:outerShdw>
                </a:effectLst>
              </a:rPr>
              <a:t>Projet des jardins mères</a:t>
            </a:r>
            <a:endParaRPr lang="fr-FR" sz="3600" dirty="0" smtClean="0"/>
          </a:p>
          <a:p>
            <a:endParaRPr lang="fr-FR" sz="3600" dirty="0" smtClean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Image 4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852936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0" name="Vague 9"/>
          <p:cNvSpPr/>
          <p:nvPr/>
        </p:nvSpPr>
        <p:spPr>
          <a:xfrm rot="20635344" flipV="1">
            <a:off x="5492647" y="2297566"/>
            <a:ext cx="5799506" cy="1173754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7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Vague 29"/>
          <p:cNvSpPr/>
          <p:nvPr/>
        </p:nvSpPr>
        <p:spPr>
          <a:xfrm rot="20024489" flipV="1">
            <a:off x="5443933" y="2308007"/>
            <a:ext cx="4178961" cy="444675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8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-252536" y="2132856"/>
            <a:ext cx="4536504" cy="1143000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r>
              <a:rPr lang="fr-FR" sz="6000" b="1" spc="150" dirty="0" smtClean="0">
                <a:ln w="11430">
                  <a:noFill/>
                </a:ln>
                <a:solidFill>
                  <a:srgbClr val="07697E"/>
                </a:solidFill>
                <a:effectLst/>
                <a:latin typeface="Century Gothic" pitchFamily="34" charset="0"/>
              </a:rPr>
              <a:t>Sénégal</a:t>
            </a:r>
            <a:endParaRPr lang="fr-FR" sz="6000" b="1" spc="150" dirty="0">
              <a:ln w="11430">
                <a:noFill/>
              </a:ln>
              <a:solidFill>
                <a:srgbClr val="07697E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7697E"/>
                </a:solidFill>
                <a:latin typeface="Century Gothic" pitchFamily="34" charset="0"/>
              </a:rPr>
              <a:t>Projet des jardins mères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5536" y="1916832"/>
            <a:ext cx="3096344" cy="864096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Recherche de financements</a:t>
            </a:r>
          </a:p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Création de potagers</a:t>
            </a:r>
          </a:p>
          <a:p>
            <a:pPr>
              <a:buNone/>
            </a:pPr>
            <a:endParaRPr lang="fr-FR" sz="2000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467544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3779912" y="1268760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339752" y="3212976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4932040" y="3212976"/>
            <a:ext cx="3240000" cy="3240360"/>
          </a:xfrm>
          <a:prstGeom prst="ellipse">
            <a:avLst/>
          </a:prstGeom>
          <a:solidFill>
            <a:srgbClr val="07697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1628800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3356992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9" name="Image 38" descr="20141115_203509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284984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 descr="Contour+Photo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Larme 29"/>
          <p:cNvSpPr/>
          <p:nvPr/>
        </p:nvSpPr>
        <p:spPr>
          <a:xfrm>
            <a:off x="5076056" y="260648"/>
            <a:ext cx="3816424" cy="3672408"/>
          </a:xfrm>
          <a:prstGeom prst="teardrop">
            <a:avLst/>
          </a:prstGeom>
          <a:solidFill>
            <a:srgbClr val="076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Sous-titre 2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2" name="Titre 21"/>
          <p:cNvSpPr>
            <a:spLocks noGrp="1"/>
          </p:cNvSpPr>
          <p:nvPr>
            <p:ph type="ctrTitle"/>
          </p:nvPr>
        </p:nvSpPr>
        <p:spPr>
          <a:xfrm>
            <a:off x="5076056" y="260648"/>
            <a:ext cx="3816424" cy="3672408"/>
          </a:xfrm>
        </p:spPr>
        <p:txBody>
          <a:bodyPr>
            <a:normAutofit/>
          </a:bodyPr>
          <a:lstStyle/>
          <a:p>
            <a:r>
              <a:rPr lang="fr-F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Rapport financier</a:t>
            </a:r>
            <a:br>
              <a:rPr lang="fr-F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fr-F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2015</a:t>
            </a:r>
            <a:endParaRPr lang="fr-FR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gue 3"/>
          <p:cNvSpPr/>
          <p:nvPr/>
        </p:nvSpPr>
        <p:spPr>
          <a:xfrm>
            <a:off x="0" y="2492896"/>
            <a:ext cx="9144000" cy="5085184"/>
          </a:xfrm>
          <a:prstGeom prst="wave">
            <a:avLst>
              <a:gd name="adj1" fmla="val 13225"/>
              <a:gd name="adj2" fmla="val 9"/>
            </a:avLst>
          </a:prstGeom>
          <a:solidFill>
            <a:srgbClr val="44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59832" y="4077072"/>
            <a:ext cx="6084168" cy="1512168"/>
          </a:xfrm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3600" b="1" dirty="0" smtClean="0">
                <a:solidFill>
                  <a:schemeClr val="bg1"/>
                </a:solidFill>
                <a:effectLst>
                  <a:outerShdw blurRad="60071" dist="1003300" dir="4740000" sx="200000" sy="200000" kx="-800400" algn="ctr" rotWithShape="0">
                    <a:srgbClr val="CB8648">
                      <a:alpha val="5000"/>
                    </a:srgbClr>
                  </a:outerShdw>
                </a:effectLst>
              </a:rPr>
              <a:t>Semaine du </a:t>
            </a:r>
          </a:p>
          <a:p>
            <a:pPr>
              <a:buNone/>
            </a:pPr>
            <a:r>
              <a:rPr lang="fr-FR" sz="3600" b="1" dirty="0" smtClean="0">
                <a:solidFill>
                  <a:schemeClr val="bg1"/>
                </a:solidFill>
                <a:effectLst>
                  <a:outerShdw blurRad="60071" dist="1003300" dir="4740000" sx="200000" sy="200000" kx="-800400" algn="ctr" rotWithShape="0">
                    <a:srgbClr val="CB8648">
                      <a:alpha val="5000"/>
                    </a:srgbClr>
                  </a:outerShdw>
                </a:effectLst>
              </a:rPr>
              <a:t>Développement durable</a:t>
            </a:r>
          </a:p>
          <a:p>
            <a:pPr>
              <a:buNone/>
            </a:pPr>
            <a:endParaRPr lang="fr-FR" sz="3600" dirty="0" smtClean="0">
              <a:effectLst>
                <a:outerShdw blurRad="60071" dist="1003300" dir="4740000" sx="200000" sy="200000" algn="ctr" rotWithShape="0">
                  <a:srgbClr val="CB8648">
                    <a:alpha val="5000"/>
                  </a:srgbClr>
                </a:outerShdw>
              </a:effectLst>
            </a:endParaRPr>
          </a:p>
          <a:p>
            <a:pPr>
              <a:buNone/>
            </a:pPr>
            <a:endParaRPr lang="fr-FR" sz="3600" dirty="0" smtClean="0">
              <a:effectLst>
                <a:outerShdw blurRad="60071" dist="1003300" dir="4740000" sx="200000" sy="200000" algn="ctr" rotWithShape="0">
                  <a:srgbClr val="CB8648">
                    <a:alpha val="5000"/>
                  </a:srgbClr>
                </a:outerShdw>
              </a:effectLst>
            </a:endParaRPr>
          </a:p>
        </p:txBody>
      </p:sp>
      <p:pic>
        <p:nvPicPr>
          <p:cNvPr id="5" name="Image 4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852936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Parenthèses 6"/>
          <p:cNvSpPr/>
          <p:nvPr/>
        </p:nvSpPr>
        <p:spPr>
          <a:xfrm>
            <a:off x="4499992" y="476672"/>
            <a:ext cx="4392488" cy="764704"/>
          </a:xfrm>
          <a:prstGeom prst="bracketPair">
            <a:avLst/>
          </a:prstGeom>
          <a:ln w="28575">
            <a:solidFill>
              <a:srgbClr val="07697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CB7B34"/>
                </a:solidFill>
              </a:rPr>
              <a:t>Eysines, Le Bouscat, Le </a:t>
            </a:r>
            <a:r>
              <a:rPr lang="fr-FR" sz="2400" dirty="0" err="1" smtClean="0">
                <a:solidFill>
                  <a:srgbClr val="CB7B34"/>
                </a:solidFill>
              </a:rPr>
              <a:t>Taillan</a:t>
            </a:r>
            <a:endParaRPr lang="fr-FR" sz="2400" dirty="0">
              <a:solidFill>
                <a:srgbClr val="CB7B34"/>
              </a:solidFill>
            </a:endParaRPr>
          </a:p>
        </p:txBody>
      </p:sp>
      <p:sp>
        <p:nvSpPr>
          <p:cNvPr id="10" name="Vague 9"/>
          <p:cNvSpPr/>
          <p:nvPr/>
        </p:nvSpPr>
        <p:spPr>
          <a:xfrm rot="20635344" flipV="1">
            <a:off x="5492647" y="2297566"/>
            <a:ext cx="5799506" cy="1173754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7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Vague 29"/>
          <p:cNvSpPr/>
          <p:nvPr/>
        </p:nvSpPr>
        <p:spPr>
          <a:xfrm rot="20024489" flipV="1">
            <a:off x="5443933" y="2308007"/>
            <a:ext cx="4178961" cy="444675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8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-180528" y="2132856"/>
            <a:ext cx="4536504" cy="1143000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r>
              <a:rPr lang="fr-FR" sz="6000" b="1" spc="150" dirty="0" smtClean="0">
                <a:ln w="11430">
                  <a:noFill/>
                </a:ln>
                <a:solidFill>
                  <a:srgbClr val="07697E"/>
                </a:solidFill>
                <a:effectLst/>
                <a:latin typeface="Century Gothic" pitchFamily="34" charset="0"/>
              </a:rPr>
              <a:t>GIRONDE</a:t>
            </a:r>
            <a:endParaRPr lang="fr-FR" sz="6000" b="1" spc="150" dirty="0">
              <a:ln w="11430">
                <a:noFill/>
              </a:ln>
              <a:solidFill>
                <a:srgbClr val="07697E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bilan simplifié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mpte résultat simplifié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4620"/>
            <a:ext cx="9144000" cy="664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 descr="Contour+Photo Lo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Larme 29"/>
          <p:cNvSpPr/>
          <p:nvPr/>
        </p:nvSpPr>
        <p:spPr>
          <a:xfrm>
            <a:off x="5076056" y="260648"/>
            <a:ext cx="3816424" cy="3672408"/>
          </a:xfrm>
          <a:prstGeom prst="teardrop">
            <a:avLst/>
          </a:prstGeom>
          <a:solidFill>
            <a:srgbClr val="076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Sous-titre 2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2" name="Titre 21"/>
          <p:cNvSpPr>
            <a:spLocks noGrp="1"/>
          </p:cNvSpPr>
          <p:nvPr>
            <p:ph type="ctrTitle"/>
          </p:nvPr>
        </p:nvSpPr>
        <p:spPr>
          <a:xfrm>
            <a:off x="5076056" y="260648"/>
            <a:ext cx="3816424" cy="3672408"/>
          </a:xfrm>
        </p:spPr>
        <p:txBody>
          <a:bodyPr>
            <a:normAutofit/>
          </a:bodyPr>
          <a:lstStyle/>
          <a:p>
            <a:r>
              <a:rPr lang="fr-FR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Résolutions</a:t>
            </a:r>
            <a:endParaRPr lang="fr-FR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7697E"/>
                </a:solidFill>
                <a:latin typeface="Century Gothic" pitchFamily="34" charset="0"/>
              </a:rPr>
              <a:t>Résolutions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87624" y="1556792"/>
            <a:ext cx="6768752" cy="4176464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fr-FR" dirty="0" smtClean="0">
                <a:solidFill>
                  <a:schemeClr val="bg1"/>
                </a:solidFill>
              </a:rPr>
              <a:t>Quitus rapport moral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fr-FR" dirty="0" smtClean="0">
                <a:solidFill>
                  <a:schemeClr val="bg1"/>
                </a:solidFill>
              </a:rPr>
              <a:t>Quitus rapport financier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fr-FR" dirty="0" smtClean="0">
                <a:solidFill>
                  <a:schemeClr val="bg1"/>
                </a:solidFill>
              </a:rPr>
              <a:t>Mise en réserve de 5 000 €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fr-FR" dirty="0" smtClean="0">
                <a:solidFill>
                  <a:schemeClr val="bg1"/>
                </a:solidFill>
              </a:rPr>
              <a:t>Montant de la cotisation</a:t>
            </a:r>
          </a:p>
          <a:p>
            <a:pPr>
              <a:lnSpc>
                <a:spcPct val="150000"/>
              </a:lnSpc>
              <a:buFont typeface="Courier New" pitchFamily="49" charset="0"/>
              <a:buChar char="o"/>
            </a:pPr>
            <a:r>
              <a:rPr lang="fr-FR" dirty="0" smtClean="0">
                <a:solidFill>
                  <a:schemeClr val="bg1"/>
                </a:solidFill>
              </a:rPr>
              <a:t>Renouvellement du bureau</a:t>
            </a:r>
          </a:p>
          <a:p>
            <a:pPr>
              <a:buBlip>
                <a:blip r:embed="rId2"/>
              </a:buBlip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Blip>
                <a:blip r:embed="rId2"/>
              </a:buBlip>
            </a:pPr>
            <a:endParaRPr lang="fr-FR" dirty="0" smtClean="0">
              <a:solidFill>
                <a:schemeClr val="bg1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467544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Fin </a:t>
            </a:r>
            <a:endParaRPr lang="fr-FR" dirty="0"/>
          </a:p>
        </p:txBody>
      </p:sp>
      <p:pic>
        <p:nvPicPr>
          <p:cNvPr id="1026" name="Picture 2" descr="C:\Users\CLARIN~1\AppData\Local\Temp\bonhomm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80728"/>
            <a:ext cx="2945060" cy="5354654"/>
          </a:xfrm>
          <a:prstGeom prst="rect">
            <a:avLst/>
          </a:prstGeom>
          <a:noFill/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A l’année prochaine!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/>
          <a:lstStyle/>
          <a:p>
            <a:r>
              <a:rPr lang="fr-FR" dirty="0" smtClean="0">
                <a:solidFill>
                  <a:srgbClr val="07697E"/>
                </a:solidFill>
                <a:latin typeface="Century Gothic" pitchFamily="34" charset="0"/>
              </a:rPr>
              <a:t>Eysines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71600" y="1628800"/>
            <a:ext cx="2376264" cy="1512168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Animations </a:t>
            </a:r>
          </a:p>
          <a:p>
            <a:pPr marL="180975" indent="-180975"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Poêles économes Fours solaires</a:t>
            </a:r>
          </a:p>
          <a:p>
            <a:pPr marL="180975" indent="-180975"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Pâtés végétaux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39552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3779912" y="1268760"/>
            <a:ext cx="3096344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Ellipse 35"/>
          <p:cNvSpPr/>
          <p:nvPr/>
        </p:nvSpPr>
        <p:spPr>
          <a:xfrm>
            <a:off x="2339752" y="3212976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/>
          <p:cNvSpPr/>
          <p:nvPr/>
        </p:nvSpPr>
        <p:spPr>
          <a:xfrm>
            <a:off x="4932040" y="3212976"/>
            <a:ext cx="3240000" cy="3240360"/>
          </a:xfrm>
          <a:prstGeom prst="ellipse">
            <a:avLst/>
          </a:prstGeom>
          <a:solidFill>
            <a:srgbClr val="07697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4" name="Image 33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1628800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3356992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9" name="Image 38" descr="20141115_203509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356992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/>
          <a:lstStyle/>
          <a:p>
            <a:r>
              <a:rPr lang="fr-FR" dirty="0" smtClean="0">
                <a:solidFill>
                  <a:srgbClr val="07697E"/>
                </a:solidFill>
                <a:latin typeface="Century Gothic" pitchFamily="34" charset="0"/>
              </a:rPr>
              <a:t>Le Bouscat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91680" y="1988840"/>
            <a:ext cx="1656184" cy="864096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Animations </a:t>
            </a:r>
          </a:p>
          <a:p>
            <a:pPr marL="180975" indent="-180975"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Déchets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39552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e 7"/>
          <p:cNvGrpSpPr/>
          <p:nvPr/>
        </p:nvGrpSpPr>
        <p:grpSpPr>
          <a:xfrm>
            <a:off x="3563888" y="2132856"/>
            <a:ext cx="3240000" cy="3240360"/>
            <a:chOff x="4355976" y="2420888"/>
            <a:chExt cx="3240000" cy="3240360"/>
          </a:xfrm>
        </p:grpSpPr>
        <p:sp>
          <p:nvSpPr>
            <p:cNvPr id="33" name="Ellipse 32"/>
            <p:cNvSpPr/>
            <p:nvPr/>
          </p:nvSpPr>
          <p:spPr>
            <a:xfrm>
              <a:off x="4355976" y="2420888"/>
              <a:ext cx="3240000" cy="3240360"/>
            </a:xfrm>
            <a:prstGeom prst="ellipse">
              <a:avLst/>
            </a:prstGeom>
            <a:solidFill>
              <a:srgbClr val="44260B">
                <a:alpha val="9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4" name="Image 33" descr="20141115_203509.jpg"/>
            <p:cNvPicPr preferRelativeResize="0">
              <a:picLocks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572000" y="2636912"/>
              <a:ext cx="2772000" cy="2772000"/>
            </a:xfrm>
            <a:prstGeom prst="ellipse">
              <a:avLst/>
            </a:prstGeom>
            <a:ln w="63500" cap="rnd">
              <a:noFill/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ln w="31750">
            <a:noFill/>
            <a:prstDash val="sysDot"/>
          </a:ln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7697E"/>
                </a:solidFill>
                <a:latin typeface="Century Gothic" pitchFamily="34" charset="0"/>
              </a:rPr>
              <a:t>Le </a:t>
            </a:r>
            <a:r>
              <a:rPr lang="fr-FR" dirty="0" err="1" smtClean="0">
                <a:solidFill>
                  <a:srgbClr val="07697E"/>
                </a:solidFill>
                <a:latin typeface="Century Gothic" pitchFamily="34" charset="0"/>
              </a:rPr>
              <a:t>Taillan</a:t>
            </a:r>
            <a:endParaRPr lang="fr-FR" dirty="0">
              <a:solidFill>
                <a:srgbClr val="07697E"/>
              </a:solidFill>
              <a:latin typeface="Century Gothic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03648" y="1988840"/>
            <a:ext cx="2664296" cy="864096"/>
          </a:xfrm>
          <a:solidFill>
            <a:srgbClr val="CB7B34"/>
          </a:solidFill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Animations scolaires </a:t>
            </a:r>
          </a:p>
          <a:p>
            <a:pPr marL="180975" indent="-180975">
              <a:buNone/>
            </a:pPr>
            <a:r>
              <a:rPr lang="fr-FR" sz="2000" dirty="0" smtClean="0">
                <a:solidFill>
                  <a:schemeClr val="bg1"/>
                </a:solidFill>
              </a:rPr>
              <a:t>	Gaspillage alimentaire</a:t>
            </a:r>
          </a:p>
        </p:txBody>
      </p:sp>
      <p:cxnSp>
        <p:nvCxnSpPr>
          <p:cNvPr id="5" name="Connecteur droit 4"/>
          <p:cNvCxnSpPr/>
          <p:nvPr/>
        </p:nvCxnSpPr>
        <p:spPr>
          <a:xfrm>
            <a:off x="539552" y="548680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>
            <a:off x="539552" y="1196752"/>
            <a:ext cx="8064896" cy="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Ellipse 32"/>
          <p:cNvSpPr/>
          <p:nvPr/>
        </p:nvSpPr>
        <p:spPr>
          <a:xfrm>
            <a:off x="5004048" y="1484784"/>
            <a:ext cx="3240000" cy="3240360"/>
          </a:xfrm>
          <a:prstGeom prst="ellipse">
            <a:avLst/>
          </a:prstGeom>
          <a:solidFill>
            <a:srgbClr val="44260B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4" name="Image 33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844824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36" name="Ellipse 35"/>
          <p:cNvSpPr/>
          <p:nvPr/>
        </p:nvSpPr>
        <p:spPr>
          <a:xfrm>
            <a:off x="2339752" y="3284984"/>
            <a:ext cx="3240000" cy="3240360"/>
          </a:xfrm>
          <a:prstGeom prst="ellipse">
            <a:avLst/>
          </a:prstGeom>
          <a:solidFill>
            <a:srgbClr val="CB7B34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37" descr="20141115_203509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3429000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ague 3"/>
          <p:cNvSpPr/>
          <p:nvPr/>
        </p:nvSpPr>
        <p:spPr>
          <a:xfrm>
            <a:off x="0" y="2492896"/>
            <a:ext cx="9144000" cy="5085184"/>
          </a:xfrm>
          <a:prstGeom prst="wave">
            <a:avLst>
              <a:gd name="adj1" fmla="val 13225"/>
              <a:gd name="adj2" fmla="val 9"/>
            </a:avLst>
          </a:prstGeom>
          <a:solidFill>
            <a:srgbClr val="4426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03848" y="4293096"/>
            <a:ext cx="5616624" cy="720080"/>
          </a:xfrm>
          <a:ln>
            <a:noFill/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fr-FR" sz="4000" b="1" dirty="0" smtClean="0">
                <a:solidFill>
                  <a:schemeClr val="bg1"/>
                </a:solidFill>
                <a:effectLst>
                  <a:outerShdw blurRad="60007" dist="1003300" dir="4740000" sx="200000" sy="200000" kx="-800400" algn="bl" rotWithShape="0">
                    <a:schemeClr val="bg1">
                      <a:alpha val="5000"/>
                    </a:schemeClr>
                  </a:outerShdw>
                </a:effectLst>
              </a:rPr>
              <a:t>Fête  des  jardins</a:t>
            </a:r>
            <a:endParaRPr lang="fr-FR" sz="4000" dirty="0" smtClean="0"/>
          </a:p>
          <a:p>
            <a:endParaRPr lang="fr-FR" sz="4000" dirty="0" smtClean="0">
              <a:effectLst>
                <a:outerShdw blurRad="50800" dist="50800" dir="5400000" algn="ctr" rotWithShape="0">
                  <a:schemeClr val="bg1"/>
                </a:outerShdw>
              </a:effectLst>
            </a:endParaRPr>
          </a:p>
        </p:txBody>
      </p:sp>
      <p:pic>
        <p:nvPicPr>
          <p:cNvPr id="5" name="Image 4" descr="20141115_203509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780928"/>
            <a:ext cx="2772000" cy="2772000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7" name="Parenthèses 6"/>
          <p:cNvSpPr/>
          <p:nvPr/>
        </p:nvSpPr>
        <p:spPr>
          <a:xfrm>
            <a:off x="4499992" y="476672"/>
            <a:ext cx="4392488" cy="764704"/>
          </a:xfrm>
          <a:prstGeom prst="bracketPair">
            <a:avLst/>
          </a:prstGeom>
          <a:ln w="28575">
            <a:solidFill>
              <a:srgbClr val="07697E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solidFill>
                  <a:srgbClr val="CB7B34"/>
                </a:solidFill>
              </a:rPr>
              <a:t>Le Bouscat, </a:t>
            </a:r>
            <a:r>
              <a:rPr lang="fr-FR" sz="2400" dirty="0" err="1" smtClean="0">
                <a:solidFill>
                  <a:srgbClr val="CB7B34"/>
                </a:solidFill>
              </a:rPr>
              <a:t>Parempuyre</a:t>
            </a:r>
            <a:endParaRPr lang="fr-FR" sz="2400" dirty="0">
              <a:solidFill>
                <a:srgbClr val="CB7B34"/>
              </a:solidFill>
            </a:endParaRPr>
          </a:p>
        </p:txBody>
      </p:sp>
      <p:sp>
        <p:nvSpPr>
          <p:cNvPr id="10" name="Vague 9"/>
          <p:cNvSpPr/>
          <p:nvPr/>
        </p:nvSpPr>
        <p:spPr>
          <a:xfrm rot="20635344" flipV="1">
            <a:off x="5492647" y="2297566"/>
            <a:ext cx="5799506" cy="1173754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7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Vague 29"/>
          <p:cNvSpPr/>
          <p:nvPr/>
        </p:nvSpPr>
        <p:spPr>
          <a:xfrm rot="20024489" flipV="1">
            <a:off x="5443933" y="2308007"/>
            <a:ext cx="4178961" cy="444675"/>
          </a:xfrm>
          <a:prstGeom prst="wave">
            <a:avLst>
              <a:gd name="adj1" fmla="val 20000"/>
              <a:gd name="adj2" fmla="val -10000"/>
            </a:avLst>
          </a:prstGeom>
          <a:solidFill>
            <a:srgbClr val="CB8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Titre 30"/>
          <p:cNvSpPr>
            <a:spLocks noGrp="1"/>
          </p:cNvSpPr>
          <p:nvPr>
            <p:ph type="title"/>
          </p:nvPr>
        </p:nvSpPr>
        <p:spPr>
          <a:xfrm>
            <a:off x="-180528" y="2132856"/>
            <a:ext cx="4536504" cy="1143000"/>
          </a:xfrm>
        </p:spPr>
        <p:txBody>
          <a:bodyPr>
            <a:prstTxWarp prst="textArchUp">
              <a:avLst/>
            </a:prstTxWarp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/>
          <a:p>
            <a:r>
              <a:rPr lang="fr-FR" sz="6000" b="1" spc="150" dirty="0" smtClean="0">
                <a:ln w="11430">
                  <a:noFill/>
                </a:ln>
                <a:solidFill>
                  <a:srgbClr val="07697E"/>
                </a:solidFill>
                <a:effectLst/>
                <a:latin typeface="Century Gothic" pitchFamily="34" charset="0"/>
              </a:rPr>
              <a:t>GIRONDE</a:t>
            </a:r>
            <a:endParaRPr lang="fr-FR" sz="6000" b="1" spc="150" dirty="0">
              <a:ln w="11430">
                <a:noFill/>
              </a:ln>
              <a:solidFill>
                <a:srgbClr val="07697E"/>
              </a:solidFill>
              <a:effectLst/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2059</TotalTime>
  <Words>420</Words>
  <Application>Microsoft Office PowerPoint</Application>
  <PresentationFormat>Affichage à l'écran (4:3)</PresentationFormat>
  <Paragraphs>203</Paragraphs>
  <Slides>54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54</vt:i4>
      </vt:variant>
    </vt:vector>
  </HeadingPairs>
  <TitlesOfParts>
    <vt:vector size="55" baseType="lpstr">
      <vt:lpstr>Thème Office</vt:lpstr>
      <vt:lpstr>Diapositive 1</vt:lpstr>
      <vt:lpstr>Rapport moral 2015</vt:lpstr>
      <vt:lpstr>Rapport d’activités 2015</vt:lpstr>
      <vt:lpstr>Gironde</vt:lpstr>
      <vt:lpstr>GIRONDE</vt:lpstr>
      <vt:lpstr>Eysines</vt:lpstr>
      <vt:lpstr>Le Bouscat</vt:lpstr>
      <vt:lpstr>Le Taillan</vt:lpstr>
      <vt:lpstr>GIRONDE</vt:lpstr>
      <vt:lpstr>Le Bouscat</vt:lpstr>
      <vt:lpstr>Parempuyre</vt:lpstr>
      <vt:lpstr>GIRONDE</vt:lpstr>
      <vt:lpstr>Arsac</vt:lpstr>
      <vt:lpstr>Bordeaux</vt:lpstr>
      <vt:lpstr>Parempuyre</vt:lpstr>
      <vt:lpstr>Pugnac / Reignac</vt:lpstr>
      <vt:lpstr>Le Taillan</vt:lpstr>
      <vt:lpstr>Bègles</vt:lpstr>
      <vt:lpstr>GIRONDE</vt:lpstr>
      <vt:lpstr>Forums</vt:lpstr>
      <vt:lpstr>GIRONDE</vt:lpstr>
      <vt:lpstr>Festival Alimenterre</vt:lpstr>
      <vt:lpstr>Alternatiba</vt:lpstr>
      <vt:lpstr>Semaine de la solidarité internationale</vt:lpstr>
      <vt:lpstr>GIRONDE</vt:lpstr>
      <vt:lpstr>Maf</vt:lpstr>
      <vt:lpstr>Burkina Faso</vt:lpstr>
      <vt:lpstr>Burkina</vt:lpstr>
      <vt:lpstr>Mission février</vt:lpstr>
      <vt:lpstr>Burkina</vt:lpstr>
      <vt:lpstr>Mission novembre</vt:lpstr>
      <vt:lpstr>Burkina</vt:lpstr>
      <vt:lpstr>Alimenterre</vt:lpstr>
      <vt:lpstr>Burkina</vt:lpstr>
      <vt:lpstr>Poulaillers</vt:lpstr>
      <vt:lpstr>Burkina</vt:lpstr>
      <vt:lpstr>Pinoussha</vt:lpstr>
      <vt:lpstr>Sénégal</vt:lpstr>
      <vt:lpstr>Sénégal</vt:lpstr>
      <vt:lpstr>Potagers scolaires</vt:lpstr>
      <vt:lpstr>Sénégal</vt:lpstr>
      <vt:lpstr>Louise</vt:lpstr>
      <vt:lpstr>Sénégal</vt:lpstr>
      <vt:lpstr>Alimenterre</vt:lpstr>
      <vt:lpstr>Sénégal</vt:lpstr>
      <vt:lpstr>Projet des déchets</vt:lpstr>
      <vt:lpstr>Sénégal</vt:lpstr>
      <vt:lpstr>Projet des jardins mères</vt:lpstr>
      <vt:lpstr>Rapport financier 2015</vt:lpstr>
      <vt:lpstr>Diapositive 50</vt:lpstr>
      <vt:lpstr>Diapositive 51</vt:lpstr>
      <vt:lpstr>Résolutions</vt:lpstr>
      <vt:lpstr>Résolutions</vt:lpstr>
      <vt:lpstr>Fin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Clarinette</dc:creator>
  <cp:lastModifiedBy>Clarinette</cp:lastModifiedBy>
  <cp:revision>170</cp:revision>
  <dcterms:created xsi:type="dcterms:W3CDTF">2015-03-03T10:14:04Z</dcterms:created>
  <dcterms:modified xsi:type="dcterms:W3CDTF">2015-03-11T10:22:36Z</dcterms:modified>
</cp:coreProperties>
</file>